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handoutMasterIdLst>
    <p:handoutMasterId r:id="rId68"/>
  </p:handoutMasterIdLst>
  <p:sldIdLst>
    <p:sldId id="256" r:id="rId2"/>
    <p:sldId id="406" r:id="rId3"/>
    <p:sldId id="442" r:id="rId4"/>
    <p:sldId id="483" r:id="rId5"/>
    <p:sldId id="484" r:id="rId6"/>
    <p:sldId id="485" r:id="rId7"/>
    <p:sldId id="427" r:id="rId8"/>
    <p:sldId id="428" r:id="rId9"/>
    <p:sldId id="487" r:id="rId10"/>
    <p:sldId id="456" r:id="rId11"/>
    <p:sldId id="457" r:id="rId12"/>
    <p:sldId id="480" r:id="rId13"/>
    <p:sldId id="481" r:id="rId14"/>
    <p:sldId id="482" r:id="rId15"/>
    <p:sldId id="431" r:id="rId16"/>
    <p:sldId id="451" r:id="rId17"/>
    <p:sldId id="454" r:id="rId18"/>
    <p:sldId id="429" r:id="rId19"/>
    <p:sldId id="435" r:id="rId20"/>
    <p:sldId id="432" r:id="rId21"/>
    <p:sldId id="433" r:id="rId22"/>
    <p:sldId id="434" r:id="rId23"/>
    <p:sldId id="453" r:id="rId24"/>
    <p:sldId id="436" r:id="rId25"/>
    <p:sldId id="440" r:id="rId26"/>
    <p:sldId id="437" r:id="rId27"/>
    <p:sldId id="445" r:id="rId28"/>
    <p:sldId id="449" r:id="rId29"/>
    <p:sldId id="450" r:id="rId30"/>
    <p:sldId id="452" r:id="rId31"/>
    <p:sldId id="486" r:id="rId32"/>
    <p:sldId id="488" r:id="rId33"/>
    <p:sldId id="464" r:id="rId34"/>
    <p:sldId id="465" r:id="rId35"/>
    <p:sldId id="455" r:id="rId36"/>
    <p:sldId id="460" r:id="rId37"/>
    <p:sldId id="467" r:id="rId38"/>
    <p:sldId id="461" r:id="rId39"/>
    <p:sldId id="462" r:id="rId40"/>
    <p:sldId id="492" r:id="rId41"/>
    <p:sldId id="466" r:id="rId42"/>
    <p:sldId id="468" r:id="rId43"/>
    <p:sldId id="477" r:id="rId44"/>
    <p:sldId id="405" r:id="rId45"/>
    <p:sldId id="293" r:id="rId46"/>
    <p:sldId id="306" r:id="rId47"/>
    <p:sldId id="491" r:id="rId48"/>
    <p:sldId id="441" r:id="rId49"/>
    <p:sldId id="469" r:id="rId50"/>
    <p:sldId id="470" r:id="rId51"/>
    <p:sldId id="471" r:id="rId52"/>
    <p:sldId id="472" r:id="rId53"/>
    <p:sldId id="475" r:id="rId54"/>
    <p:sldId id="474" r:id="rId55"/>
    <p:sldId id="478" r:id="rId56"/>
    <p:sldId id="490" r:id="rId57"/>
    <p:sldId id="438" r:id="rId58"/>
    <p:sldId id="443" r:id="rId59"/>
    <p:sldId id="446" r:id="rId60"/>
    <p:sldId id="447" r:id="rId61"/>
    <p:sldId id="448" r:id="rId62"/>
    <p:sldId id="458" r:id="rId63"/>
    <p:sldId id="459" r:id="rId64"/>
    <p:sldId id="493" r:id="rId65"/>
    <p:sldId id="479" r:id="rId66"/>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91889" autoAdjust="0"/>
  </p:normalViewPr>
  <p:slideViewPr>
    <p:cSldViewPr snapToGrid="0">
      <p:cViewPr varScale="1">
        <p:scale>
          <a:sx n="102" d="100"/>
          <a:sy n="102" d="100"/>
        </p:scale>
        <p:origin x="1278" y="96"/>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5/10/2023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05/10/2023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arxiv.org/pdf/1603.07285.pdf" TargetMode="External"/><Relationship Id="rId2" Type="http://schemas.openxmlformats.org/officeDocument/2006/relationships/slide" Target="../slides/slide39.xml"/><Relationship Id="rId1" Type="http://schemas.openxmlformats.org/officeDocument/2006/relationships/notesMaster" Target="../notesMasters/notesMaster1.xml"/><Relationship Id="rId5" Type="http://schemas.openxmlformats.org/officeDocument/2006/relationships/hyperlink" Target="https://papers.nips.cc/paper/4824-imagenet-classification-with-deep-convolutional-neural-networks.pdf" TargetMode="External"/><Relationship Id="rId4" Type="http://schemas.openxmlformats.org/officeDocument/2006/relationships/hyperlink" Target="https://arxiv.org/pdf/1811.11718.pdf"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Os pixels contêm informações sobre cor e brilho e são organizados em uma grade retangular. Em uma imagem colorida, geralmente, cada pixel é composto por três componentes de cores básicas: vermelho (R), verde (G) e azul (B), formando assim uma tríade de cores conhecida como o modelo RGB. A combinação dessas três cores em diferentes intensidades cria uma ampla variedade de cores e tons em uma imagem.</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4075787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endParaRPr lang="pt-BR" dirty="0"/>
          </a:p>
          <a:p>
            <a:r>
              <a:rPr lang="pt-BR" dirty="0"/>
              <a:t>[1] https://dennybritz.com/posts/wildml/understanding-convolutional-neural-networks-for-nlp/</a:t>
            </a:r>
          </a:p>
          <a:p>
            <a:endParaRPr lang="pt-BR" dirty="0"/>
          </a:p>
          <a:p>
            <a:r>
              <a:rPr lang="pt-BR" dirty="0"/>
              <a:t>Um mapa de características (também chamado de mapa de ativação ou </a:t>
            </a:r>
            <a:r>
              <a:rPr lang="pt-BR" dirty="0" err="1"/>
              <a:t>feature</a:t>
            </a:r>
            <a:r>
              <a:rPr lang="pt-BR" dirty="0"/>
              <a:t> </a:t>
            </a:r>
            <a:r>
              <a:rPr lang="pt-BR" dirty="0" err="1"/>
              <a:t>map</a:t>
            </a:r>
            <a:r>
              <a:rPr lang="pt-BR" dirty="0"/>
              <a:t> em inglês) em uma rede neural, especialmente em uma rede neural convolucional (CNN), é uma representação bidimensional das características extraídas de uma camada anterior da rede. Essas características são obtidas por meio de operações de convolução, </a:t>
            </a:r>
            <a:r>
              <a:rPr lang="pt-BR" dirty="0" err="1"/>
              <a:t>pooling</a:t>
            </a:r>
            <a:r>
              <a:rPr lang="pt-BR" dirty="0"/>
              <a:t> e ativação aplicadas à entrada da rede (que pode ser uma imagem ou outra forma de dados).</a:t>
            </a:r>
          </a:p>
          <a:p>
            <a:endParaRPr lang="pt-BR" dirty="0"/>
          </a:p>
          <a:p>
            <a:r>
              <a:rPr lang="pt-BR" dirty="0"/>
              <a:t>Aqui estão algumas informações importantes sobre os mapas de características em uma rede neural:</a:t>
            </a:r>
          </a:p>
          <a:p>
            <a:endParaRPr lang="pt-BR" dirty="0"/>
          </a:p>
          <a:p>
            <a:r>
              <a:rPr lang="pt-BR" dirty="0"/>
              <a:t>1. **Mapa de Características por Camada**: Normalmente, em uma CNN, cada camada convolucional produz um conjunto de mapas de características. Cada mapa de características captura diferentes aspectos das características presentes na imagem de entrada. Por exemplo, um mapa de características pode destacar bordas, outro pode enfatizar texturas, e assim por diante.</a:t>
            </a:r>
          </a:p>
          <a:p>
            <a:endParaRPr lang="pt-BR" dirty="0"/>
          </a:p>
          <a:p>
            <a:r>
              <a:rPr lang="pt-BR" dirty="0"/>
              <a:t>2. **Dimensões Espaciais**: Um mapa de características é uma matriz bidimensional, onde cada elemento na matriz corresponde à ativação de um neurônio na camada convolucional. As dimensões espaciais (largura e altura) dos mapas de características podem variar dependendo da arquitetura da rede e das operações aplicadas.</a:t>
            </a:r>
          </a:p>
          <a:p>
            <a:endParaRPr lang="pt-BR" dirty="0"/>
          </a:p>
          <a:p>
            <a:r>
              <a:rPr lang="pt-BR" dirty="0"/>
              <a:t>3. **Profundidade**: A profundidade de um mapa de características se refere ao número de canais (ou neurônios) nesse mapa. Cada canal é responsável por detectar uma característica específica na entrada. Em um mapa de características RGB, por exemplo, você pode ter canais responsáveis por detectar a presença de cores como vermelho, verde e azul.</a:t>
            </a:r>
          </a:p>
          <a:p>
            <a:endParaRPr lang="pt-BR" dirty="0"/>
          </a:p>
          <a:p>
            <a:r>
              <a:rPr lang="pt-BR" dirty="0"/>
              <a:t>4. **Transformações Hierárquicas**: À medida que os dados fluem pela rede, os mapas de características em camadas subsequentes tendem a representar características mais abstratas e complexas, resultando em uma hierarquia de representações. Por exemplo, os primeiros mapas de características podem representar bordas simples, enquanto mapas mais profundos podem representar características mais complexas, como rostos em uma imagem.</a:t>
            </a:r>
          </a:p>
          <a:p>
            <a:endParaRPr lang="pt-BR" dirty="0"/>
          </a:p>
          <a:p>
            <a:r>
              <a:rPr lang="pt-BR" dirty="0"/>
              <a:t>5. **Convoluções e </a:t>
            </a:r>
            <a:r>
              <a:rPr lang="pt-BR" dirty="0" err="1"/>
              <a:t>Pooling</a:t>
            </a:r>
            <a:r>
              <a:rPr lang="pt-BR" dirty="0"/>
              <a:t>**: A criação de mapas de características envolve a aplicação de operações de convolução para extrair padrões locais e, em seguida, operações de </a:t>
            </a:r>
            <a:r>
              <a:rPr lang="pt-BR" dirty="0" err="1"/>
              <a:t>pooling</a:t>
            </a:r>
            <a:r>
              <a:rPr lang="pt-BR" dirty="0"/>
              <a:t> para reduzir as dimensões espaciais e preservar características importantes.</a:t>
            </a:r>
          </a:p>
          <a:p>
            <a:endParaRPr lang="pt-BR" dirty="0"/>
          </a:p>
          <a:p>
            <a:r>
              <a:rPr lang="pt-BR" dirty="0"/>
              <a:t>Os mapas de características são essenciais para o funcionamento das </a:t>
            </a:r>
            <a:r>
              <a:rPr lang="pt-BR" dirty="0" err="1"/>
              <a:t>CNNs</a:t>
            </a:r>
            <a:r>
              <a:rPr lang="pt-BR" dirty="0"/>
              <a:t>, pois permitem que a rede aprenda representações hierárquicas das entradas, o que é particularmente útil em tarefas de visão computacional, como reconhecimento de objetos em imagens. Cada mapa de características fornece informações valiosas sobre diferentes aspectos das imagens de entrada e, quando combinados em camadas posteriores da rede, podem levar a uma compreensão mais profunda e abstrata dos dados.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2964796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endParaRPr lang="pt-BR" dirty="0"/>
          </a:p>
          <a:p>
            <a:r>
              <a:rPr lang="pt-BR" dirty="0"/>
              <a:t>[1] https://dennybritz.com/posts/wildml/understanding-convolutional-neural-networks-for-nlp/</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25878237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Referências</a:t>
            </a:r>
          </a:p>
          <a:p>
            <a:r>
              <a:rPr lang="pt-BR" dirty="0"/>
              <a:t>[1] http://d2l.ai/chapter_convolutional-neural-networks/conv-layer.html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42216285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Referências</a:t>
            </a:r>
          </a:p>
          <a:p>
            <a:r>
              <a:rPr lang="pt-BR" dirty="0"/>
              <a:t>[1] http://d2l.ai/chapter_convolutional-neural-networks/conv-layer.html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40255651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Referências</a:t>
            </a:r>
          </a:p>
          <a:p>
            <a:r>
              <a:rPr lang="pt-BR" dirty="0"/>
              <a:t>[1] https://d2l.ai/chapter_convolutional-neural-networks/padding-and-strides.html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2266041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Referências</a:t>
            </a:r>
          </a:p>
          <a:p>
            <a:r>
              <a:rPr lang="pt-BR" dirty="0"/>
              <a:t>[1] http://d2l.ai/chapter_convolutional-neural-networks/conv-layer.html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2529665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Referências</a:t>
            </a:r>
          </a:p>
          <a:p>
            <a:r>
              <a:rPr lang="pt-BR" dirty="0"/>
              <a:t>[1] http://d2l.ai/chapter_convolutional-neural-networks/conv-layer.html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8144866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b="0" i="0" dirty="0">
                <a:solidFill>
                  <a:srgbClr val="000000"/>
                </a:solidFill>
                <a:effectLst/>
                <a:latin typeface="Roboto" panose="02000000000000000000" pitchFamily="2" charset="0"/>
              </a:rPr>
              <a:t>As we slide the filter over the width and height of the input volume we will produce a 2-dimensional activation map that gives the responses of that filter at every spatial position. Intuitively, the network will learn filters that activate when they see some type of visual feature such as an edge of some orientation or a blotch of some color on the first layer, or eventually entire honeycomb or wheel-like patterns on higher layers of the network.</a:t>
            </a:r>
          </a:p>
          <a:p>
            <a:endParaRPr lang="en-US" b="0" i="0" dirty="0">
              <a:solidFill>
                <a:srgbClr val="232629"/>
              </a:solidFill>
              <a:effectLst/>
              <a:latin typeface="-apple-system"/>
            </a:endParaRPr>
          </a:p>
          <a:p>
            <a:r>
              <a:rPr lang="en-US" b="0" i="0" dirty="0">
                <a:solidFill>
                  <a:srgbClr val="232629"/>
                </a:solidFill>
                <a:effectLst/>
                <a:latin typeface="-apple-system"/>
              </a:rPr>
              <a:t>A high activation means a certain feature was found.</a:t>
            </a:r>
          </a:p>
          <a:p>
            <a:endParaRPr lang="pt-BR" dirty="0"/>
          </a:p>
          <a:p>
            <a:r>
              <a:rPr lang="pt-BR" dirty="0"/>
              <a:t>Referências</a:t>
            </a:r>
          </a:p>
          <a:p>
            <a:r>
              <a:rPr lang="pt-BR" dirty="0"/>
              <a:t>[1] http://d2l.ai/chapter_convolutional-neural-networks/conv-layer.html</a:t>
            </a:r>
          </a:p>
          <a:p>
            <a:r>
              <a:rPr lang="pt-BR" dirty="0"/>
              <a:t>[2] https://stats.stackexchange.com/questions/291820/what-is-the-definition-of-a-feature-map-aka-activation-map-in-a-convolutio/292064#292064</a:t>
            </a:r>
          </a:p>
          <a:p>
            <a:r>
              <a:rPr lang="pt-BR" dirty="0"/>
              <a:t>[3] https://cs231n.github.io/convolutional-networks/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3899048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Referências</a:t>
            </a:r>
          </a:p>
          <a:p>
            <a:r>
              <a:rPr lang="pt-BR" dirty="0"/>
              <a:t>[1] http://d2l.ai/chapter_convolutional-neural-networks/conv-layer.html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3974704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A convolução permite que as </a:t>
            </a:r>
            <a:r>
              <a:rPr lang="pt-BR" b="0" i="0" dirty="0" err="1">
                <a:solidFill>
                  <a:srgbClr val="374151"/>
                </a:solidFill>
                <a:effectLst/>
                <a:latin typeface="Söhne"/>
              </a:rPr>
              <a:t>CNNs</a:t>
            </a:r>
            <a:r>
              <a:rPr lang="pt-BR" b="0" i="0" dirty="0">
                <a:solidFill>
                  <a:srgbClr val="374151"/>
                </a:solidFill>
                <a:effectLst/>
                <a:latin typeface="Söhne"/>
              </a:rPr>
              <a:t> detectem padrões locais em uma imagem, como bordas, texturas e outras características. </a:t>
            </a:r>
          </a:p>
          <a:p>
            <a:r>
              <a:rPr lang="pt-BR" b="0" i="0" dirty="0">
                <a:solidFill>
                  <a:srgbClr val="374151"/>
                </a:solidFill>
                <a:effectLst/>
                <a:latin typeface="Söhne"/>
              </a:rPr>
              <a:t>O compartilhamento de parâmetros reduz drasticamente o número de parâmetros da rede, tornando-a mais eficiente e menos propensa a </a:t>
            </a:r>
            <a:r>
              <a:rPr lang="pt-BR" b="0" i="0" dirty="0" err="1">
                <a:solidFill>
                  <a:srgbClr val="374151"/>
                </a:solidFill>
                <a:effectLst/>
                <a:latin typeface="Söhne"/>
              </a:rPr>
              <a:t>overfitting</a:t>
            </a:r>
            <a:r>
              <a:rPr lang="pt-BR" b="0" i="0" dirty="0">
                <a:solidFill>
                  <a:srgbClr val="374151"/>
                </a:solidFill>
                <a:effectLst/>
                <a:latin typeface="Söhne"/>
              </a:rPr>
              <a:t>.</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a:t>
            </a:fld>
            <a:endParaRPr lang="pt-BR"/>
          </a:p>
        </p:txBody>
      </p:sp>
    </p:spTree>
    <p:extLst>
      <p:ext uri="{BB962C8B-B14F-4D97-AF65-F5344CB8AC3E}">
        <p14:creationId xmlns:p14="http://schemas.microsoft.com/office/powerpoint/2010/main" val="3874238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endParaRPr lang="pt-BR" dirty="0"/>
          </a:p>
          <a:p>
            <a:r>
              <a:rPr lang="pt-BR" dirty="0"/>
              <a:t>[1] https://ai.stackexchange.com/questions/21999/do-convolutional-neural-networks-perform-convolution-or-cross-correlation</a:t>
            </a:r>
          </a:p>
          <a:p>
            <a:r>
              <a:rPr lang="pt-BR" dirty="0"/>
              <a:t>[2] https://datascience.stackexchange.com/questions/40533/convolution-and-cross-correlation-in-cnn</a:t>
            </a:r>
          </a:p>
          <a:p>
            <a:r>
              <a:rPr lang="pt-BR" dirty="0"/>
              <a:t>[3] https://glassboxmedicine.com/2019/07/26/convolution-vs-cross-correlation/</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4118094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endParaRPr lang="pt-BR" dirty="0"/>
          </a:p>
          <a:p>
            <a:r>
              <a:rPr lang="pt-BR" dirty="0"/>
              <a:t>[1] https://datahacker.rs/one-layer-covolutional-neural-network/</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713317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https://learnopencv.com/understanding-convolutional-neural-networks-cnn/</a:t>
            </a:r>
          </a:p>
          <a:p>
            <a:r>
              <a:rPr lang="pt-BR" dirty="0"/>
              <a:t>[2] https://datahacker.rs/one-layer-covolutional-neural-network/</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24512243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b="0" i="0" dirty="0">
                <a:effectLst/>
                <a:latin typeface="Roboto" panose="02000000000000000000" pitchFamily="2" charset="0"/>
              </a:rPr>
              <a:t>the convolutional layer output is sometimes called a </a:t>
            </a:r>
            <a:r>
              <a:rPr lang="en-US" b="0" i="1" dirty="0">
                <a:effectLst/>
                <a:latin typeface="Roboto" panose="02000000000000000000" pitchFamily="2" charset="0"/>
              </a:rPr>
              <a:t>feature map</a:t>
            </a:r>
            <a:r>
              <a:rPr lang="en-US" b="0" i="0" dirty="0">
                <a:effectLst/>
                <a:latin typeface="Roboto" panose="02000000000000000000" pitchFamily="2" charset="0"/>
              </a:rPr>
              <a:t>, as it can be regarded as the learned representations (features) in the spatial dimensions (e.g., width and height) to the subsequent layer. In CNNs, for any element x of some layer, its </a:t>
            </a:r>
            <a:r>
              <a:rPr lang="en-US" b="0" i="1" dirty="0">
                <a:effectLst/>
                <a:latin typeface="Roboto" panose="02000000000000000000" pitchFamily="2" charset="0"/>
              </a:rPr>
              <a:t>receptive field</a:t>
            </a:r>
            <a:r>
              <a:rPr lang="en-US" b="0" i="0" dirty="0">
                <a:effectLst/>
                <a:latin typeface="Roboto" panose="02000000000000000000" pitchFamily="2" charset="0"/>
              </a:rPr>
              <a:t> refers to all the elements (from all the previous layers) that may affect the calculation of x during the forward propagation.</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28151236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b="0" i="0" dirty="0">
                <a:effectLst/>
                <a:latin typeface="Roboto" panose="02000000000000000000" pitchFamily="2" charset="0"/>
              </a:rPr>
              <a:t>the convolutional layer output is sometimes called a </a:t>
            </a:r>
            <a:r>
              <a:rPr lang="en-US" b="0" i="1" dirty="0">
                <a:effectLst/>
                <a:latin typeface="Roboto" panose="02000000000000000000" pitchFamily="2" charset="0"/>
              </a:rPr>
              <a:t>feature map</a:t>
            </a:r>
            <a:r>
              <a:rPr lang="en-US" b="0" i="0" dirty="0">
                <a:effectLst/>
                <a:latin typeface="Roboto" panose="02000000000000000000" pitchFamily="2" charset="0"/>
              </a:rPr>
              <a:t>, as it can be regarded as the learned representations (features) in the spatial dimensions (e.g., width and height) to the subsequent layer. In CNNs, for any element x of some layer, its </a:t>
            </a:r>
            <a:r>
              <a:rPr lang="en-US" b="0" i="1" dirty="0">
                <a:effectLst/>
                <a:latin typeface="Roboto" panose="02000000000000000000" pitchFamily="2" charset="0"/>
              </a:rPr>
              <a:t>receptive field</a:t>
            </a:r>
            <a:r>
              <a:rPr lang="en-US" b="0" i="0" dirty="0">
                <a:effectLst/>
                <a:latin typeface="Roboto" panose="02000000000000000000" pitchFamily="2" charset="0"/>
              </a:rPr>
              <a:t> refers to all the elements (from all the previous layers) that may affect the calculation of x during the forward propagation.</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34</a:t>
            </a:fld>
            <a:endParaRPr lang="pt-BR"/>
          </a:p>
        </p:txBody>
      </p:sp>
    </p:spTree>
    <p:extLst>
      <p:ext uri="{BB962C8B-B14F-4D97-AF65-F5344CB8AC3E}">
        <p14:creationId xmlns:p14="http://schemas.microsoft.com/office/powerpoint/2010/main" val="1919700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endParaRPr lang="pt-BR" dirty="0"/>
          </a:p>
          <a:p>
            <a:r>
              <a:rPr lang="pt-BR" dirty="0"/>
              <a:t>[1] https://courses.cs.washington.edu/courses/cse416/22su/lectures/10/lecture_10.pdf</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35</a:t>
            </a:fld>
            <a:endParaRPr lang="pt-BR"/>
          </a:p>
        </p:txBody>
      </p:sp>
    </p:spTree>
    <p:extLst>
      <p:ext uri="{BB962C8B-B14F-4D97-AF65-F5344CB8AC3E}">
        <p14:creationId xmlns:p14="http://schemas.microsoft.com/office/powerpoint/2010/main" val="32866831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endParaRPr lang="pt-BR" dirty="0"/>
          </a:p>
          <a:p>
            <a:r>
              <a:rPr lang="pt-BR" dirty="0"/>
              <a:t>[1] https://courses.cs.washington.edu/courses/cse416/22su/lectures/10/lecture_10.pdf</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36</a:t>
            </a:fld>
            <a:endParaRPr lang="pt-BR"/>
          </a:p>
        </p:txBody>
      </p:sp>
    </p:spTree>
    <p:extLst>
      <p:ext uri="{BB962C8B-B14F-4D97-AF65-F5344CB8AC3E}">
        <p14:creationId xmlns:p14="http://schemas.microsoft.com/office/powerpoint/2010/main" val="21551942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https://mriquestions.com/convolutional-network.html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37</a:t>
            </a:fld>
            <a:endParaRPr lang="pt-BR"/>
          </a:p>
        </p:txBody>
      </p:sp>
    </p:spTree>
    <p:extLst>
      <p:ext uri="{BB962C8B-B14F-4D97-AF65-F5344CB8AC3E}">
        <p14:creationId xmlns:p14="http://schemas.microsoft.com/office/powerpoint/2010/main" val="21508936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2C2F35"/>
                </a:solidFill>
                <a:effectLst/>
                <a:latin typeface="Trebuchet MS" panose="020B0603020202020204" pitchFamily="34" charset="0"/>
              </a:rPr>
              <a:t>A função piso é definida como uma função que retorna o maior inteiro menor ou igual a </a:t>
            </a:r>
            <a:r>
              <a:rPr lang="pt-BR" b="0" i="1" dirty="0">
                <a:solidFill>
                  <a:srgbClr val="2C2F35"/>
                </a:solidFill>
                <a:effectLst/>
                <a:latin typeface="Trebuchet MS" panose="020B0603020202020204" pitchFamily="34" charset="0"/>
              </a:rPr>
              <a:t>x</a:t>
            </a:r>
            <a:r>
              <a:rPr lang="pt-BR" b="0" i="0" dirty="0">
                <a:solidFill>
                  <a:srgbClr val="2C2F35"/>
                </a:solidFill>
                <a:effectLst/>
                <a:latin typeface="Trebuchet MS" panose="020B0603020202020204" pitchFamily="34" charset="0"/>
              </a:rPr>
              <a:t>.</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38</a:t>
            </a:fld>
            <a:endParaRPr lang="pt-BR"/>
          </a:p>
        </p:txBody>
      </p:sp>
    </p:spTree>
    <p:extLst>
      <p:ext uri="{BB962C8B-B14F-4D97-AF65-F5344CB8AC3E}">
        <p14:creationId xmlns:p14="http://schemas.microsoft.com/office/powerpoint/2010/main" val="35312209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363636"/>
                </a:solidFill>
                <a:effectLst/>
                <a:latin typeface="BlinkMacSystemFont"/>
              </a:rPr>
              <a:t>Padding</a:t>
            </a:r>
            <a:r>
              <a:rPr lang="en-US" b="0" i="0" dirty="0">
                <a:solidFill>
                  <a:srgbClr val="555555"/>
                </a:solidFill>
                <a:effectLst/>
                <a:latin typeface="BlinkMacSystemFont"/>
              </a:rPr>
              <a:t> is often necessary when the kernel extends beyond the activation map. Padding conserves data at the borders of activation maps, which leads to better performance, and it can help </a:t>
            </a:r>
            <a:r>
              <a:rPr lang="en-US" b="0" i="0" u="none" strike="noStrike" dirty="0">
                <a:solidFill>
                  <a:srgbClr val="3273DC"/>
                </a:solidFill>
                <a:effectLst/>
                <a:latin typeface="BlinkMacSystemFont"/>
                <a:hlinkClick r:id="rId3" tooltip="See page 13"/>
              </a:rPr>
              <a:t>preserve the input's spatial size</a:t>
            </a:r>
            <a:r>
              <a:rPr lang="en-US" b="0" i="0" dirty="0">
                <a:solidFill>
                  <a:srgbClr val="555555"/>
                </a:solidFill>
                <a:effectLst/>
                <a:latin typeface="BlinkMacSystemFont"/>
              </a:rPr>
              <a:t>, which allows an architecture designer to build deeper, higher performing networks. There exist </a:t>
            </a:r>
            <a:r>
              <a:rPr lang="en-US" b="0" i="0" u="none" strike="noStrike" dirty="0">
                <a:solidFill>
                  <a:srgbClr val="3273DC"/>
                </a:solidFill>
                <a:effectLst/>
                <a:latin typeface="BlinkMacSystemFont"/>
                <a:hlinkClick r:id="rId4" tooltip="Outlines major padding techniques"/>
              </a:rPr>
              <a:t>many padding techniques</a:t>
            </a:r>
            <a:r>
              <a:rPr lang="en-US" b="0" i="0" dirty="0">
                <a:solidFill>
                  <a:srgbClr val="555555"/>
                </a:solidFill>
                <a:effectLst/>
                <a:latin typeface="BlinkMacSystemFont"/>
              </a:rPr>
              <a:t>, but the most commonly used approach is zero-padding because of its performance, simplicity, and computational efficiency. The technique involves adding zeros symmetrically around the edges of an input. This approach is adopted by many high-performing CNNs such as </a:t>
            </a:r>
            <a:r>
              <a:rPr lang="en-US" b="0" i="0" u="none" strike="noStrike" dirty="0" err="1">
                <a:solidFill>
                  <a:srgbClr val="3273DC"/>
                </a:solidFill>
                <a:effectLst/>
                <a:latin typeface="BlinkMacSystemFont"/>
                <a:hlinkClick r:id="rId5" tooltip="AlexNet"/>
              </a:rPr>
              <a:t>AlexNet</a:t>
            </a:r>
            <a:r>
              <a:rPr lang="en-US" b="0" i="0" dirty="0">
                <a:solidFill>
                  <a:srgbClr val="555555"/>
                </a:solidFill>
                <a:effectLst/>
                <a:latin typeface="BlinkMacSystemFont"/>
              </a:rPr>
              <a:t>.</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39</a:t>
            </a:fld>
            <a:endParaRPr lang="pt-BR"/>
          </a:p>
        </p:txBody>
      </p:sp>
    </p:spTree>
    <p:extLst>
      <p:ext uri="{BB962C8B-B14F-4D97-AF65-F5344CB8AC3E}">
        <p14:creationId xmlns:p14="http://schemas.microsoft.com/office/powerpoint/2010/main" val="3823290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err="1">
                <a:effectLst/>
                <a:latin typeface="Roboto" panose="02000000000000000000" pitchFamily="2" charset="0"/>
              </a:rPr>
              <a:t>With</a:t>
            </a:r>
            <a:r>
              <a:rPr lang="pt-BR" b="0" i="0" dirty="0">
                <a:effectLst/>
                <a:latin typeface="Roboto" panose="02000000000000000000" pitchFamily="2" charset="0"/>
              </a:rPr>
              <a:t> tabular data</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41874412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Elas recebem as características extraídas pelas camadas convolucionais como entrada e, em seguida, aprendem a mapear essas características para as classes de destino (no caso da classificação) ou para um valor de destino (no caso da regressão).</a:t>
            </a:r>
            <a:endParaRPr lang="pt-BR" b="1" i="0" dirty="0">
              <a:effectLst/>
              <a:latin typeface="Söhne"/>
            </a:endParaRPr>
          </a:p>
          <a:p>
            <a:r>
              <a:rPr lang="pt-BR" b="1" i="0" dirty="0">
                <a:effectLst/>
                <a:latin typeface="Söhne"/>
              </a:rPr>
              <a:t>Combinação de Características:</a:t>
            </a:r>
            <a:r>
              <a:rPr lang="pt-BR" b="0" i="0" dirty="0">
                <a:solidFill>
                  <a:srgbClr val="374151"/>
                </a:solidFill>
                <a:effectLst/>
                <a:latin typeface="Söhne"/>
              </a:rPr>
              <a:t> As camadas densas têm conexões densas entre todas as unidades de saída das camadas convolucionais e as unidades de saída da camada densa anterior. Isso significa que cada unidade na camada densa pode combinar informações de todas as características extraídas pelas camadas convolucionais, permitindo que a rede aprenda padrões complexos e relações entre essas características.</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41</a:t>
            </a:fld>
            <a:endParaRPr lang="pt-BR"/>
          </a:p>
        </p:txBody>
      </p:sp>
    </p:spTree>
    <p:extLst>
      <p:ext uri="{BB962C8B-B14F-4D97-AF65-F5344CB8AC3E}">
        <p14:creationId xmlns:p14="http://schemas.microsoft.com/office/powerpoint/2010/main" val="42458356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b="0" i="0" dirty="0">
                <a:effectLst/>
                <a:latin typeface="Roboto" panose="02000000000000000000" pitchFamily="2" charset="0"/>
              </a:rPr>
              <a:t>the convolutional layer output is sometimes called a </a:t>
            </a:r>
            <a:r>
              <a:rPr lang="en-US" b="0" i="1" dirty="0">
                <a:effectLst/>
                <a:latin typeface="Roboto" panose="02000000000000000000" pitchFamily="2" charset="0"/>
              </a:rPr>
              <a:t>feature map</a:t>
            </a:r>
            <a:r>
              <a:rPr lang="en-US" b="0" i="0" dirty="0">
                <a:effectLst/>
                <a:latin typeface="Roboto" panose="02000000000000000000" pitchFamily="2" charset="0"/>
              </a:rPr>
              <a:t>, as it can be regarded as the learned representations (features) in the spatial dimensions (e.g., width and height) to the subsequent layer. In CNNs, for any element x of some layer, its </a:t>
            </a:r>
            <a:r>
              <a:rPr lang="en-US" b="0" i="1" dirty="0">
                <a:effectLst/>
                <a:latin typeface="Roboto" panose="02000000000000000000" pitchFamily="2" charset="0"/>
              </a:rPr>
              <a:t>receptive field</a:t>
            </a:r>
            <a:r>
              <a:rPr lang="en-US" b="0" i="0" dirty="0">
                <a:effectLst/>
                <a:latin typeface="Roboto" panose="02000000000000000000" pitchFamily="2" charset="0"/>
              </a:rPr>
              <a:t> refers to all the elements (from all the previous layers) that may affect the calculation of x during the forward propagation.</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42</a:t>
            </a:fld>
            <a:endParaRPr lang="pt-BR"/>
          </a:p>
        </p:txBody>
      </p:sp>
    </p:spTree>
    <p:extLst>
      <p:ext uri="{BB962C8B-B14F-4D97-AF65-F5344CB8AC3E}">
        <p14:creationId xmlns:p14="http://schemas.microsoft.com/office/powerpoint/2010/main" val="10621533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https://colab.research.google.com/github/zz4fap/tp557-iot-ml/blob/master/exercises/Exercicio_sobre_redes_neurais_convolucionais.ipynb</a:t>
            </a:r>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44</a:t>
            </a:fld>
            <a:endParaRPr lang="pt-BR"/>
          </a:p>
        </p:txBody>
      </p:sp>
    </p:spTree>
    <p:extLst>
      <p:ext uri="{BB962C8B-B14F-4D97-AF65-F5344CB8AC3E}">
        <p14:creationId xmlns:p14="http://schemas.microsoft.com/office/powerpoint/2010/main" val="4247922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1969793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i="0" dirty="0">
                <a:effectLst/>
                <a:latin typeface="Söhne"/>
              </a:rPr>
              <a:t>Localidade de Referência</a:t>
            </a:r>
            <a:r>
              <a:rPr lang="pt-BR" b="0" i="0" dirty="0">
                <a:solidFill>
                  <a:srgbClr val="374151"/>
                </a:solidFill>
                <a:effectLst/>
                <a:latin typeface="Söhne"/>
              </a:rPr>
              <a:t>: A localidade de referência refere-se ao conceito de que em dados com topologia de grade, como imagens, informações próximas umas das outras estão relacionadas. Por exemplo, em uma imagem, pixels vizinhos tendem a conter informações semelhantes e relacionadas. A exploração dessa localidade pode ser benéfica para tarefas de reconhecimento de padrões.</a:t>
            </a:r>
          </a:p>
          <a:p>
            <a:endParaRPr lang="pt-BR" b="0" i="0" dirty="0">
              <a:solidFill>
                <a:srgbClr val="374151"/>
              </a:solidFill>
              <a:effectLst/>
              <a:latin typeface="Söhne"/>
            </a:endParaRPr>
          </a:p>
          <a:p>
            <a:r>
              <a:rPr lang="pt-BR" b="1" i="0" dirty="0">
                <a:solidFill>
                  <a:srgbClr val="374151"/>
                </a:solidFill>
                <a:effectLst/>
                <a:latin typeface="Söhne"/>
              </a:rPr>
              <a:t>Redes Neurais Convolucionais (</a:t>
            </a:r>
            <a:r>
              <a:rPr lang="pt-BR" b="1" i="0" dirty="0" err="1">
                <a:solidFill>
                  <a:srgbClr val="374151"/>
                </a:solidFill>
                <a:effectLst/>
                <a:latin typeface="Söhne"/>
              </a:rPr>
              <a:t>CNNs</a:t>
            </a:r>
            <a:r>
              <a:rPr lang="pt-BR" b="1" i="0" dirty="0">
                <a:solidFill>
                  <a:srgbClr val="374151"/>
                </a:solidFill>
                <a:effectLst/>
                <a:latin typeface="Söhne"/>
              </a:rPr>
              <a:t>)</a:t>
            </a:r>
            <a:r>
              <a:rPr lang="pt-BR" b="0" i="0" dirty="0">
                <a:solidFill>
                  <a:srgbClr val="374151"/>
                </a:solidFill>
                <a:effectLst/>
                <a:latin typeface="Söhne"/>
              </a:rPr>
              <a:t>: As </a:t>
            </a:r>
            <a:r>
              <a:rPr lang="pt-BR" b="0" i="0" dirty="0" err="1">
                <a:solidFill>
                  <a:srgbClr val="374151"/>
                </a:solidFill>
                <a:effectLst/>
                <a:latin typeface="Söhne"/>
              </a:rPr>
              <a:t>CNNs</a:t>
            </a:r>
            <a:r>
              <a:rPr lang="pt-BR" b="0" i="0" dirty="0">
                <a:solidFill>
                  <a:srgbClr val="374151"/>
                </a:solidFill>
                <a:effectLst/>
                <a:latin typeface="Söhne"/>
              </a:rPr>
              <a:t> foram projetadas especificamente para capturar a localidade de referência em dados com topologia de grade, como imagens. Elas usam camadas convolucionais que aplicam filtros pequenos a regiões locais da imagem, permitindo que aprendam características locais, como bordas, texturas e padrões. Isso torna as </a:t>
            </a:r>
            <a:r>
              <a:rPr lang="pt-BR" b="0" i="0" dirty="0" err="1">
                <a:solidFill>
                  <a:srgbClr val="374151"/>
                </a:solidFill>
                <a:effectLst/>
                <a:latin typeface="Söhne"/>
              </a:rPr>
              <a:t>CNNs</a:t>
            </a:r>
            <a:r>
              <a:rPr lang="pt-BR" b="0" i="0" dirty="0">
                <a:solidFill>
                  <a:srgbClr val="374151"/>
                </a:solidFill>
                <a:effectLst/>
                <a:latin typeface="Söhne"/>
              </a:rPr>
              <a:t> eficientes na extração de características e no processamento de dados de grade, pois reduz drasticamente o número de parâmetros e leva em consideração a estrutura local dos dados.</a:t>
            </a:r>
          </a:p>
          <a:p>
            <a:endParaRPr lang="pt-BR" b="0" i="0" dirty="0">
              <a:solidFill>
                <a:srgbClr val="374151"/>
              </a:solidFill>
              <a:effectLst/>
              <a:latin typeface="Söhne"/>
            </a:endParaRPr>
          </a:p>
          <a:p>
            <a:r>
              <a:rPr lang="pt-BR" b="1" i="0" dirty="0">
                <a:solidFill>
                  <a:srgbClr val="374151"/>
                </a:solidFill>
                <a:effectLst/>
                <a:latin typeface="Söhne"/>
              </a:rPr>
              <a:t>Computacionalmente e Semanticamente</a:t>
            </a:r>
            <a:r>
              <a:rPr lang="pt-BR" b="0" i="0" dirty="0">
                <a:solidFill>
                  <a:srgbClr val="374151"/>
                </a:solidFill>
                <a:effectLst/>
                <a:latin typeface="Söhne"/>
              </a:rPr>
              <a:t>: A frase destaca que as </a:t>
            </a:r>
            <a:r>
              <a:rPr lang="pt-BR" b="0" i="0" dirty="0" err="1">
                <a:solidFill>
                  <a:srgbClr val="374151"/>
                </a:solidFill>
                <a:effectLst/>
                <a:latin typeface="Söhne"/>
              </a:rPr>
              <a:t>DNNs</a:t>
            </a:r>
            <a:r>
              <a:rPr lang="pt-BR" b="0" i="0" dirty="0">
                <a:solidFill>
                  <a:srgbClr val="374151"/>
                </a:solidFill>
                <a:effectLst/>
                <a:latin typeface="Söhne"/>
              </a:rPr>
              <a:t> ignoram tanto a localidade de referência computacionalmente quanto semanticamente. Isso significa que, ao usar </a:t>
            </a:r>
            <a:r>
              <a:rPr lang="pt-BR" b="0" i="0" dirty="0" err="1">
                <a:solidFill>
                  <a:srgbClr val="374151"/>
                </a:solidFill>
                <a:effectLst/>
                <a:latin typeface="Söhne"/>
              </a:rPr>
              <a:t>DNNs</a:t>
            </a:r>
            <a:r>
              <a:rPr lang="pt-BR" b="0" i="0" dirty="0">
                <a:solidFill>
                  <a:srgbClr val="374151"/>
                </a:solidFill>
                <a:effectLst/>
                <a:latin typeface="Söhne"/>
              </a:rPr>
              <a:t> para tarefas em que a estrutura espacial dos dados é importante (como processamento de imagens), as </a:t>
            </a:r>
            <a:r>
              <a:rPr lang="pt-BR" b="0" i="0" dirty="0" err="1">
                <a:solidFill>
                  <a:srgbClr val="374151"/>
                </a:solidFill>
                <a:effectLst/>
                <a:latin typeface="Söhne"/>
              </a:rPr>
              <a:t>DNNs</a:t>
            </a:r>
            <a:r>
              <a:rPr lang="pt-BR" b="0" i="0" dirty="0">
                <a:solidFill>
                  <a:srgbClr val="374151"/>
                </a:solidFill>
                <a:effectLst/>
                <a:latin typeface="Söhne"/>
              </a:rPr>
              <a:t> não são tão eficientes quanto as </a:t>
            </a:r>
            <a:r>
              <a:rPr lang="pt-BR" b="0" i="0" dirty="0" err="1">
                <a:solidFill>
                  <a:srgbClr val="374151"/>
                </a:solidFill>
                <a:effectLst/>
                <a:latin typeface="Söhne"/>
              </a:rPr>
              <a:t>CNNs</a:t>
            </a:r>
            <a:r>
              <a:rPr lang="pt-BR" b="0" i="0" dirty="0">
                <a:solidFill>
                  <a:srgbClr val="374151"/>
                </a:solidFill>
                <a:effectLst/>
                <a:latin typeface="Söhne"/>
              </a:rPr>
              <a:t>. Elas não tiram proveito da estrutura da grade e não consideram a semântica das informações locais, o que pode levar a um processamento menos eficaz e a um uso ineficiente de recursos computacionais.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2566743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i="0" dirty="0">
                <a:effectLst/>
                <a:latin typeface="Söhne"/>
              </a:rPr>
              <a:t>Localidade de Referência</a:t>
            </a:r>
            <a:r>
              <a:rPr lang="pt-BR" b="0" i="0" dirty="0">
                <a:solidFill>
                  <a:srgbClr val="374151"/>
                </a:solidFill>
                <a:effectLst/>
                <a:latin typeface="Söhne"/>
              </a:rPr>
              <a:t>: A localidade de referência refere-se ao conceito de que em dados com topologia de grade, como imagens, informações próximas umas das outras estão relacionadas. Por exemplo, em uma imagem, pixels vizinhos tendem a conter informações semelhantes e relacionadas. A exploração dessa localidade pode ser benéfica para tarefas de reconhecimento de padrões.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2394026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3951597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E8EAED"/>
                </a:solidFill>
                <a:effectLst/>
                <a:latin typeface="Google Sans"/>
              </a:rPr>
              <a:t>O córtex visual </a:t>
            </a:r>
            <a:r>
              <a:rPr lang="pt-BR" b="0" i="0" dirty="0">
                <a:solidFill>
                  <a:srgbClr val="E2EEFF"/>
                </a:solidFill>
                <a:effectLst/>
                <a:latin typeface="Google Sans"/>
              </a:rPr>
              <a:t>é a parte do cérebro que possibilita o exercício da memória visual em um pessoa</a:t>
            </a:r>
            <a:r>
              <a:rPr lang="pt-BR" b="0" i="0" dirty="0">
                <a:solidFill>
                  <a:srgbClr val="E8EAED"/>
                </a:solidFill>
                <a:effectLst/>
                <a:latin typeface="Google Sans"/>
              </a:rPr>
              <a:t>. </a:t>
            </a:r>
          </a:p>
          <a:p>
            <a:r>
              <a:rPr lang="pt-BR" b="0" i="0" dirty="0">
                <a:solidFill>
                  <a:srgbClr val="BDC1C6"/>
                </a:solidFill>
                <a:effectLst/>
                <a:latin typeface="Google Sans"/>
              </a:rPr>
              <a:t>O córtex visual do cérebro é a área do córtex cerebral que processa as informações visuais.</a:t>
            </a:r>
            <a:endParaRPr lang="pt-BR" b="0" i="0" dirty="0">
              <a:solidFill>
                <a:srgbClr val="E8EAED"/>
              </a:solidFill>
              <a:effectLst/>
              <a:latin typeface="Google Sans"/>
            </a:endParaRP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671260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Uma rede DNN aprende o padrão completo da imagem, global.</a:t>
            </a:r>
          </a:p>
          <a:p>
            <a:r>
              <a:rPr lang="pt-BR" dirty="0"/>
              <a:t>Tanto é, que embaralharmos os pixels, ela vai aprender o número da mesma forma.</a:t>
            </a:r>
          </a:p>
          <a:p>
            <a:r>
              <a:rPr lang="pt-BR" dirty="0"/>
              <a:t>Ela olha a relação global entre os atributos.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3814252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05/10/2023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05/10/2023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05/10/2023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05/10/2023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05/10/2023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05/10/2023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05/10/2023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05/10/2023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05/10/2023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05/10/2023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05/10/2023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05/10/2023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0.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0.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0.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0.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0.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setosa.io/ev/image-kernels/" TargetMode="Externa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91.png"/></Relationships>
</file>

<file path=ppt/slides/_rels/slide38.xml.rels><?xml version="1.0" encoding="UTF-8" standalone="yes"?>
<Relationships xmlns="http://schemas.openxmlformats.org/package/2006/relationships"><Relationship Id="rId8" Type="http://schemas.openxmlformats.org/officeDocument/2006/relationships/image" Target="../media/image351.png"/><Relationship Id="rId3" Type="http://schemas.openxmlformats.org/officeDocument/2006/relationships/image" Target="../media/image37.png"/><Relationship Id="rId7" Type="http://schemas.openxmlformats.org/officeDocument/2006/relationships/image" Target="../media/image34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31.png"/><Relationship Id="rId5" Type="http://schemas.openxmlformats.org/officeDocument/2006/relationships/image" Target="../media/image321.png"/><Relationship Id="rId4" Type="http://schemas.openxmlformats.org/officeDocument/2006/relationships/image" Target="../media/image311.png"/><Relationship Id="rId9" Type="http://schemas.openxmlformats.org/officeDocument/2006/relationships/image" Target="../media/image361.pn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cs.stanford.edu/people/karpathy/convnetjs/demo/mnist.html" TargetMode="External"/><Relationship Id="rId2" Type="http://schemas.openxmlformats.org/officeDocument/2006/relationships/hyperlink" Target="https://poloclub.github.io/cnn-explainer/" TargetMode="External"/><Relationship Id="rId1" Type="http://schemas.openxmlformats.org/officeDocument/2006/relationships/slideLayout" Target="../slideLayouts/slideLayout2.xml"/><Relationship Id="rId4" Type="http://schemas.openxmlformats.org/officeDocument/2006/relationships/hyperlink" Target="https://cs.stanford.edu/people/karpathy/convnetj"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colab.research.google.com/github/zz4fap/tp557-iot-ml/blob/master/exercises/Exercicio_sobre_redes_neurais_convolucionais.ipynb"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240.png"/></Relationships>
</file>

<file path=ppt/slides/_rels/slide58.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280.png"/><Relationship Id="rId7" Type="http://schemas.openxmlformats.org/officeDocument/2006/relationships/image" Target="../media/image320.png"/><Relationship Id="rId2"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0.png"/><Relationship Id="rId10" Type="http://schemas.openxmlformats.org/officeDocument/2006/relationships/image" Target="../media/image350.png"/><Relationship Id="rId4" Type="http://schemas.openxmlformats.org/officeDocument/2006/relationships/image" Target="../media/image290.png"/><Relationship Id="rId9" Type="http://schemas.openxmlformats.org/officeDocument/2006/relationships/image" Target="../media/image340.png"/></Relationships>
</file>

<file path=ppt/slides/_rels/slide59.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280.png"/><Relationship Id="rId7" Type="http://schemas.openxmlformats.org/officeDocument/2006/relationships/image" Target="../media/image320.png"/><Relationship Id="rId2"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0.png"/><Relationship Id="rId10" Type="http://schemas.openxmlformats.org/officeDocument/2006/relationships/image" Target="../media/image350.png"/><Relationship Id="rId4" Type="http://schemas.openxmlformats.org/officeDocument/2006/relationships/image" Target="../media/image290.png"/><Relationship Id="rId9" Type="http://schemas.openxmlformats.org/officeDocument/2006/relationships/image" Target="../media/image340.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280.png"/><Relationship Id="rId7" Type="http://schemas.openxmlformats.org/officeDocument/2006/relationships/image" Target="../media/image320.png"/><Relationship Id="rId2"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0.png"/><Relationship Id="rId10" Type="http://schemas.openxmlformats.org/officeDocument/2006/relationships/image" Target="../media/image350.png"/><Relationship Id="rId4" Type="http://schemas.openxmlformats.org/officeDocument/2006/relationships/image" Target="../media/image290.png"/><Relationship Id="rId9" Type="http://schemas.openxmlformats.org/officeDocument/2006/relationships/image" Target="../media/image340.png"/></Relationships>
</file>

<file path=ppt/slides/_rels/slide61.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280.png"/><Relationship Id="rId7" Type="http://schemas.openxmlformats.org/officeDocument/2006/relationships/image" Target="../media/image320.png"/><Relationship Id="rId2"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0.png"/><Relationship Id="rId10" Type="http://schemas.openxmlformats.org/officeDocument/2006/relationships/image" Target="../media/image360.png"/><Relationship Id="rId4" Type="http://schemas.openxmlformats.org/officeDocument/2006/relationships/image" Target="../media/image290.png"/><Relationship Id="rId9" Type="http://schemas.openxmlformats.org/officeDocument/2006/relationships/image" Target="../media/image340.png"/></Relationships>
</file>

<file path=ppt/slides/_rels/slide6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1.png"/><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63.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510.png"/><Relationship Id="rId5" Type="http://schemas.openxmlformats.org/officeDocument/2006/relationships/image" Target="../media/image500.png"/><Relationship Id="rId4" Type="http://schemas.openxmlformats.org/officeDocument/2006/relationships/image" Target="../media/image490.png"/></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163783" y="819807"/>
            <a:ext cx="10092796" cy="2690156"/>
          </a:xfrm>
        </p:spPr>
        <p:txBody>
          <a:bodyPr>
            <a:normAutofit/>
          </a:bodyPr>
          <a:lstStyle/>
          <a:p>
            <a:r>
              <a:rPr lang="pt-BR" sz="5400" dirty="0"/>
              <a:t>TP557 - Tópicos avançados em IoT e </a:t>
            </a:r>
            <a:r>
              <a:rPr lang="pt-BR" sz="5400" dirty="0" err="1"/>
              <a:t>Machine</a:t>
            </a:r>
            <a:r>
              <a:rPr lang="pt-BR" sz="5400" dirty="0"/>
              <a:t> Learning:</a:t>
            </a:r>
            <a:br>
              <a:rPr lang="pt-BR" dirty="0"/>
            </a:br>
            <a:r>
              <a:rPr lang="pt-BR" b="1" i="1" dirty="0"/>
              <a:t>Introduzindo Convoluções</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6785107" y="3429000"/>
            <a:ext cx="2261389" cy="22370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oT Group">
            <a:extLst>
              <a:ext uri="{FF2B5EF4-FFF2-40B4-BE49-F238E27FC236}">
                <a16:creationId xmlns:a16="http://schemas.microsoft.com/office/drawing/2014/main" id="{AC034F57-E830-B6E7-6790-12FDBBDB29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63551" b="22561"/>
          <a:stretch/>
        </p:blipFill>
        <p:spPr bwMode="auto">
          <a:xfrm>
            <a:off x="2899985" y="3509963"/>
            <a:ext cx="2509138" cy="200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148BC6-878A-0A44-F2DB-FE23ABF6E17F}"/>
              </a:ext>
            </a:extLst>
          </p:cNvPr>
          <p:cNvSpPr>
            <a:spLocks noGrp="1"/>
          </p:cNvSpPr>
          <p:nvPr>
            <p:ph type="title"/>
          </p:nvPr>
        </p:nvSpPr>
        <p:spPr/>
        <p:txBody>
          <a:bodyPr/>
          <a:lstStyle/>
          <a:p>
            <a:r>
              <a:rPr lang="pt-BR" dirty="0"/>
              <a:t>Neurônios biológicos</a:t>
            </a:r>
          </a:p>
        </p:txBody>
      </p:sp>
      <p:sp>
        <p:nvSpPr>
          <p:cNvPr id="3" name="Espaço Reservado para Conteúdo 2">
            <a:extLst>
              <a:ext uri="{FF2B5EF4-FFF2-40B4-BE49-F238E27FC236}">
                <a16:creationId xmlns:a16="http://schemas.microsoft.com/office/drawing/2014/main" id="{BC071A48-AD79-1F5F-59AD-A4174571AA34}"/>
              </a:ext>
            </a:extLst>
          </p:cNvPr>
          <p:cNvSpPr>
            <a:spLocks noGrp="1"/>
          </p:cNvSpPr>
          <p:nvPr>
            <p:ph idx="1"/>
          </p:nvPr>
        </p:nvSpPr>
        <p:spPr>
          <a:xfrm>
            <a:off x="934948" y="4771475"/>
            <a:ext cx="11114177" cy="2086524"/>
          </a:xfrm>
        </p:spPr>
        <p:txBody>
          <a:bodyPr>
            <a:normAutofit lnSpcReduction="10000"/>
          </a:bodyPr>
          <a:lstStyle/>
          <a:p>
            <a:r>
              <a:rPr lang="pt-BR" dirty="0"/>
              <a:t>Os </a:t>
            </a:r>
            <a:r>
              <a:rPr lang="pt-BR" b="1" i="1" dirty="0">
                <a:solidFill>
                  <a:srgbClr val="00B050"/>
                </a:solidFill>
              </a:rPr>
              <a:t>neurônios</a:t>
            </a:r>
            <a:r>
              <a:rPr lang="pt-BR" dirty="0"/>
              <a:t> biológicos no córtex visual </a:t>
            </a:r>
            <a:r>
              <a:rPr lang="pt-BR" b="1" i="1" dirty="0">
                <a:solidFill>
                  <a:srgbClr val="00B050"/>
                </a:solidFill>
              </a:rPr>
              <a:t>respondem a padrões específicos </a:t>
            </a:r>
            <a:r>
              <a:rPr lang="pt-BR" dirty="0"/>
              <a:t>em</a:t>
            </a:r>
            <a:r>
              <a:rPr lang="pt-BR" b="1" i="1" dirty="0"/>
              <a:t> </a:t>
            </a:r>
            <a:r>
              <a:rPr lang="pt-BR" b="1" i="1" dirty="0">
                <a:solidFill>
                  <a:srgbClr val="00B050"/>
                </a:solidFill>
              </a:rPr>
              <a:t>pequenas regiões do campo visual</a:t>
            </a:r>
            <a:r>
              <a:rPr lang="pt-BR" dirty="0">
                <a:solidFill>
                  <a:srgbClr val="00B050"/>
                </a:solidFill>
              </a:rPr>
              <a:t> </a:t>
            </a:r>
            <a:r>
              <a:rPr lang="pt-BR" dirty="0"/>
              <a:t>chamadas </a:t>
            </a:r>
            <a:r>
              <a:rPr lang="pt-BR" b="1" i="1" dirty="0">
                <a:solidFill>
                  <a:srgbClr val="00B050"/>
                </a:solidFill>
              </a:rPr>
              <a:t>campos receptivos</a:t>
            </a:r>
            <a:r>
              <a:rPr lang="pt-BR" dirty="0"/>
              <a:t>.</a:t>
            </a:r>
          </a:p>
          <a:p>
            <a:r>
              <a:rPr lang="pt-BR" dirty="0"/>
              <a:t>À medida que o sinal visual percorre as camadas do cérebro, os </a:t>
            </a:r>
            <a:r>
              <a:rPr lang="pt-BR" b="1" i="1" dirty="0">
                <a:solidFill>
                  <a:srgbClr val="00B050"/>
                </a:solidFill>
              </a:rPr>
              <a:t>neurônios respondem </a:t>
            </a:r>
            <a:r>
              <a:rPr lang="pt-BR" dirty="0"/>
              <a:t>a</a:t>
            </a:r>
            <a:r>
              <a:rPr lang="pt-BR" b="1" i="1" dirty="0">
                <a:solidFill>
                  <a:srgbClr val="00B050"/>
                </a:solidFill>
              </a:rPr>
              <a:t> </a:t>
            </a:r>
            <a:r>
              <a:rPr lang="pt-BR" b="1" i="1" dirty="0">
                <a:solidFill>
                  <a:srgbClr val="7030A0"/>
                </a:solidFill>
              </a:rPr>
              <a:t>padrões mais complexos </a:t>
            </a:r>
            <a:r>
              <a:rPr lang="pt-BR" b="1" i="1" dirty="0">
                <a:solidFill>
                  <a:srgbClr val="00B050"/>
                </a:solidFill>
              </a:rPr>
              <a:t>em campos receptivos maiores</a:t>
            </a:r>
            <a:r>
              <a:rPr lang="pt-BR" dirty="0"/>
              <a:t>.</a:t>
            </a:r>
          </a:p>
        </p:txBody>
      </p:sp>
      <p:pic>
        <p:nvPicPr>
          <p:cNvPr id="5" name="Imagem 4">
            <a:extLst>
              <a:ext uri="{FF2B5EF4-FFF2-40B4-BE49-F238E27FC236}">
                <a16:creationId xmlns:a16="http://schemas.microsoft.com/office/drawing/2014/main" id="{353349EB-2E77-4905-5765-DAB5AB6DD247}"/>
              </a:ext>
            </a:extLst>
          </p:cNvPr>
          <p:cNvPicPr>
            <a:picLocks noChangeAspect="1"/>
          </p:cNvPicPr>
          <p:nvPr/>
        </p:nvPicPr>
        <p:blipFill>
          <a:blip r:embed="rId3"/>
          <a:stretch>
            <a:fillRect/>
          </a:stretch>
        </p:blipFill>
        <p:spPr>
          <a:xfrm>
            <a:off x="1993465" y="1890445"/>
            <a:ext cx="8205070" cy="2682426"/>
          </a:xfrm>
          <a:prstGeom prst="rect">
            <a:avLst/>
          </a:prstGeom>
        </p:spPr>
      </p:pic>
    </p:spTree>
    <p:extLst>
      <p:ext uri="{BB962C8B-B14F-4D97-AF65-F5344CB8AC3E}">
        <p14:creationId xmlns:p14="http://schemas.microsoft.com/office/powerpoint/2010/main" val="1304111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148BC6-878A-0A44-F2DB-FE23ABF6E17F}"/>
              </a:ext>
            </a:extLst>
          </p:cNvPr>
          <p:cNvSpPr>
            <a:spLocks noGrp="1"/>
          </p:cNvSpPr>
          <p:nvPr>
            <p:ph type="title"/>
          </p:nvPr>
        </p:nvSpPr>
        <p:spPr/>
        <p:txBody>
          <a:bodyPr/>
          <a:lstStyle/>
          <a:p>
            <a:r>
              <a:rPr lang="pt-BR" dirty="0"/>
              <a:t>Neurônios biológicos</a:t>
            </a:r>
          </a:p>
        </p:txBody>
      </p:sp>
      <p:sp>
        <p:nvSpPr>
          <p:cNvPr id="3" name="Espaço Reservado para Conteúdo 2">
            <a:extLst>
              <a:ext uri="{FF2B5EF4-FFF2-40B4-BE49-F238E27FC236}">
                <a16:creationId xmlns:a16="http://schemas.microsoft.com/office/drawing/2014/main" id="{BC071A48-AD79-1F5F-59AD-A4174571AA34}"/>
              </a:ext>
            </a:extLst>
          </p:cNvPr>
          <p:cNvSpPr>
            <a:spLocks noGrp="1"/>
          </p:cNvSpPr>
          <p:nvPr>
            <p:ph idx="1"/>
          </p:nvPr>
        </p:nvSpPr>
        <p:spPr>
          <a:xfrm>
            <a:off x="838200" y="4726111"/>
            <a:ext cx="11210925" cy="2131887"/>
          </a:xfrm>
        </p:spPr>
        <p:txBody>
          <a:bodyPr>
            <a:normAutofit lnSpcReduction="10000"/>
          </a:bodyPr>
          <a:lstStyle/>
          <a:p>
            <a:r>
              <a:rPr lang="pt-BR" dirty="0"/>
              <a:t>Alguns </a:t>
            </a:r>
            <a:r>
              <a:rPr lang="pt-BR" b="1" i="1" dirty="0">
                <a:solidFill>
                  <a:srgbClr val="00B050"/>
                </a:solidFill>
              </a:rPr>
              <a:t>neurônios reagem</a:t>
            </a:r>
            <a:r>
              <a:rPr lang="pt-BR" dirty="0"/>
              <a:t> apenas a imagens de </a:t>
            </a:r>
            <a:r>
              <a:rPr lang="pt-BR" b="1" i="1" dirty="0">
                <a:solidFill>
                  <a:srgbClr val="00B050"/>
                </a:solidFill>
              </a:rPr>
              <a:t>linhas horizontais</a:t>
            </a:r>
            <a:r>
              <a:rPr lang="pt-BR" dirty="0"/>
              <a:t>, enquanto </a:t>
            </a:r>
            <a:r>
              <a:rPr lang="pt-BR" b="1" i="1" dirty="0">
                <a:solidFill>
                  <a:srgbClr val="00B050"/>
                </a:solidFill>
              </a:rPr>
              <a:t>outros reagem </a:t>
            </a:r>
            <a:r>
              <a:rPr lang="pt-BR" dirty="0"/>
              <a:t>apenas a </a:t>
            </a:r>
            <a:r>
              <a:rPr lang="pt-BR" b="1" i="1" dirty="0">
                <a:solidFill>
                  <a:srgbClr val="00B050"/>
                </a:solidFill>
              </a:rPr>
              <a:t>linhas com orientações diferentes</a:t>
            </a:r>
            <a:r>
              <a:rPr lang="pt-BR" dirty="0"/>
              <a:t>.</a:t>
            </a:r>
          </a:p>
          <a:p>
            <a:r>
              <a:rPr lang="pt-BR" dirty="0"/>
              <a:t>Outros neurônios têm </a:t>
            </a:r>
            <a:r>
              <a:rPr lang="pt-BR" b="1" i="1" dirty="0">
                <a:solidFill>
                  <a:srgbClr val="00B050"/>
                </a:solidFill>
              </a:rPr>
              <a:t>campos receptivos maiores </a:t>
            </a:r>
            <a:r>
              <a:rPr lang="pt-BR" dirty="0"/>
              <a:t>e reagem a </a:t>
            </a:r>
            <a:r>
              <a:rPr lang="pt-BR" b="1" i="1" dirty="0">
                <a:solidFill>
                  <a:srgbClr val="00B050"/>
                </a:solidFill>
              </a:rPr>
              <a:t>padrões mais complexos</a:t>
            </a:r>
            <a:r>
              <a:rPr lang="pt-BR" dirty="0"/>
              <a:t> que são </a:t>
            </a:r>
            <a:r>
              <a:rPr lang="pt-BR" b="1" i="1" dirty="0">
                <a:solidFill>
                  <a:srgbClr val="00B050"/>
                </a:solidFill>
              </a:rPr>
              <a:t>combinações de padrões de nível inferior </a:t>
            </a:r>
            <a:r>
              <a:rPr lang="pt-BR" dirty="0"/>
              <a:t>(i.e., padrões mais simples).</a:t>
            </a:r>
          </a:p>
        </p:txBody>
      </p:sp>
      <p:pic>
        <p:nvPicPr>
          <p:cNvPr id="6" name="Imagem 5">
            <a:extLst>
              <a:ext uri="{FF2B5EF4-FFF2-40B4-BE49-F238E27FC236}">
                <a16:creationId xmlns:a16="http://schemas.microsoft.com/office/drawing/2014/main" id="{7A65F04E-7A2C-5F6A-31A5-E4E7D6CCB651}"/>
              </a:ext>
            </a:extLst>
          </p:cNvPr>
          <p:cNvPicPr>
            <a:picLocks noChangeAspect="1"/>
          </p:cNvPicPr>
          <p:nvPr/>
        </p:nvPicPr>
        <p:blipFill>
          <a:blip r:embed="rId2"/>
          <a:stretch>
            <a:fillRect/>
          </a:stretch>
        </p:blipFill>
        <p:spPr>
          <a:xfrm>
            <a:off x="1993465" y="1867186"/>
            <a:ext cx="8205070" cy="2682426"/>
          </a:xfrm>
          <a:prstGeom prst="rect">
            <a:avLst/>
          </a:prstGeom>
        </p:spPr>
      </p:pic>
    </p:spTree>
    <p:extLst>
      <p:ext uri="{BB962C8B-B14F-4D97-AF65-F5344CB8AC3E}">
        <p14:creationId xmlns:p14="http://schemas.microsoft.com/office/powerpoint/2010/main" val="1244891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F7BCD4-6588-7A06-56C7-643F54B45555}"/>
              </a:ext>
            </a:extLst>
          </p:cNvPr>
          <p:cNvSpPr>
            <a:spLocks noGrp="1"/>
          </p:cNvSpPr>
          <p:nvPr>
            <p:ph type="title"/>
          </p:nvPr>
        </p:nvSpPr>
        <p:spPr/>
        <p:txBody>
          <a:bodyPr/>
          <a:lstStyle/>
          <a:p>
            <a:r>
              <a:rPr lang="pt-BR" dirty="0"/>
              <a:t>Diferença entre camadas densas e convolucionais</a:t>
            </a:r>
          </a:p>
        </p:txBody>
      </p:sp>
      <p:sp>
        <p:nvSpPr>
          <p:cNvPr id="3" name="Espaço Reservado para Conteúdo 2">
            <a:extLst>
              <a:ext uri="{FF2B5EF4-FFF2-40B4-BE49-F238E27FC236}">
                <a16:creationId xmlns:a16="http://schemas.microsoft.com/office/drawing/2014/main" id="{DF72324F-A452-C8C7-C2D2-E5DB5D58A5EF}"/>
              </a:ext>
            </a:extLst>
          </p:cNvPr>
          <p:cNvSpPr>
            <a:spLocks noGrp="1"/>
          </p:cNvSpPr>
          <p:nvPr>
            <p:ph idx="1"/>
          </p:nvPr>
        </p:nvSpPr>
        <p:spPr>
          <a:xfrm>
            <a:off x="5732980" y="1825624"/>
            <a:ext cx="6308331" cy="5032375"/>
          </a:xfrm>
        </p:spPr>
        <p:txBody>
          <a:bodyPr>
            <a:normAutofit/>
          </a:bodyPr>
          <a:lstStyle/>
          <a:p>
            <a:r>
              <a:rPr lang="pt-BR" dirty="0"/>
              <a:t>Qual a </a:t>
            </a:r>
            <a:r>
              <a:rPr lang="pt-BR" b="1" i="1" dirty="0">
                <a:solidFill>
                  <a:srgbClr val="7030A0"/>
                </a:solidFill>
              </a:rPr>
              <a:t>diferença</a:t>
            </a:r>
            <a:r>
              <a:rPr lang="pt-BR" dirty="0"/>
              <a:t> </a:t>
            </a:r>
            <a:r>
              <a:rPr lang="pt-BR" b="1" i="1" dirty="0">
                <a:solidFill>
                  <a:srgbClr val="7030A0"/>
                </a:solidFill>
              </a:rPr>
              <a:t>fundamental</a:t>
            </a:r>
            <a:r>
              <a:rPr lang="pt-BR" dirty="0"/>
              <a:t> entre uma camada</a:t>
            </a:r>
            <a:r>
              <a:rPr lang="pt-BR" b="1" i="1" dirty="0">
                <a:solidFill>
                  <a:srgbClr val="00B050"/>
                </a:solidFill>
              </a:rPr>
              <a:t> densamente conectada</a:t>
            </a:r>
            <a:r>
              <a:rPr lang="pt-BR" dirty="0"/>
              <a:t> e uma de </a:t>
            </a:r>
            <a:r>
              <a:rPr lang="pt-BR" b="1" i="1" dirty="0">
                <a:solidFill>
                  <a:srgbClr val="00B050"/>
                </a:solidFill>
              </a:rPr>
              <a:t>convolução</a:t>
            </a:r>
            <a:r>
              <a:rPr lang="pt-BR" dirty="0"/>
              <a:t>?</a:t>
            </a:r>
          </a:p>
          <a:p>
            <a:r>
              <a:rPr lang="pt-BR" dirty="0"/>
              <a:t>As </a:t>
            </a:r>
            <a:r>
              <a:rPr lang="pt-BR" b="1" i="1" dirty="0">
                <a:solidFill>
                  <a:srgbClr val="00B050"/>
                </a:solidFill>
              </a:rPr>
              <a:t>camadas densas aprendem</a:t>
            </a:r>
            <a:r>
              <a:rPr lang="pt-BR" b="1" i="1" dirty="0">
                <a:solidFill>
                  <a:srgbClr val="7030A0"/>
                </a:solidFill>
              </a:rPr>
              <a:t> padrões globais</a:t>
            </a:r>
            <a:r>
              <a:rPr lang="pt-BR" dirty="0"/>
              <a:t> em seu espaço de atributos.</a:t>
            </a:r>
          </a:p>
          <a:p>
            <a:r>
              <a:rPr lang="pt-BR" dirty="0"/>
              <a:t>Por exemplo, para um dígito da base de dados MNIST, as </a:t>
            </a:r>
            <a:r>
              <a:rPr lang="pt-BR" b="1" i="1" dirty="0">
                <a:solidFill>
                  <a:srgbClr val="7030A0"/>
                </a:solidFill>
              </a:rPr>
              <a:t>camadas densas </a:t>
            </a:r>
            <a:r>
              <a:rPr lang="pt-BR" b="1" i="1" dirty="0">
                <a:solidFill>
                  <a:srgbClr val="00B050"/>
                </a:solidFill>
              </a:rPr>
              <a:t>aprendem</a:t>
            </a:r>
            <a:r>
              <a:rPr lang="pt-BR" dirty="0"/>
              <a:t> </a:t>
            </a:r>
            <a:r>
              <a:rPr lang="pt-BR" b="1" i="1" dirty="0">
                <a:solidFill>
                  <a:srgbClr val="00B050"/>
                </a:solidFill>
              </a:rPr>
              <a:t>padrões envolvendo todos os pixels</a:t>
            </a:r>
            <a:r>
              <a:rPr lang="pt-BR" dirty="0"/>
              <a:t>.</a:t>
            </a:r>
          </a:p>
        </p:txBody>
      </p:sp>
      <p:pic>
        <p:nvPicPr>
          <p:cNvPr id="1028" name="Picture 4" descr="Digit recognizer using CNN. I build a simple Convolutional Neural… | by  Nischal Madiraju | Towards Data Science">
            <a:extLst>
              <a:ext uri="{FF2B5EF4-FFF2-40B4-BE49-F238E27FC236}">
                <a16:creationId xmlns:a16="http://schemas.microsoft.com/office/drawing/2014/main" id="{E4AD2FFB-8BF6-432A-092D-D05582B6A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4738" y="2453811"/>
            <a:ext cx="2943225"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6887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F7BCD4-6588-7A06-56C7-643F54B45555}"/>
              </a:ext>
            </a:extLst>
          </p:cNvPr>
          <p:cNvSpPr>
            <a:spLocks noGrp="1"/>
          </p:cNvSpPr>
          <p:nvPr>
            <p:ph type="title"/>
          </p:nvPr>
        </p:nvSpPr>
        <p:spPr/>
        <p:txBody>
          <a:bodyPr/>
          <a:lstStyle/>
          <a:p>
            <a:r>
              <a:rPr lang="pt-BR" dirty="0"/>
              <a:t>Diferença entre camadas densas e convolucionais</a:t>
            </a:r>
          </a:p>
        </p:txBody>
      </p:sp>
      <p:sp>
        <p:nvSpPr>
          <p:cNvPr id="3" name="Espaço Reservado para Conteúdo 2">
            <a:extLst>
              <a:ext uri="{FF2B5EF4-FFF2-40B4-BE49-F238E27FC236}">
                <a16:creationId xmlns:a16="http://schemas.microsoft.com/office/drawing/2014/main" id="{DF72324F-A452-C8C7-C2D2-E5DB5D58A5EF}"/>
              </a:ext>
            </a:extLst>
          </p:cNvPr>
          <p:cNvSpPr>
            <a:spLocks noGrp="1"/>
          </p:cNvSpPr>
          <p:nvPr>
            <p:ph idx="1"/>
          </p:nvPr>
        </p:nvSpPr>
        <p:spPr>
          <a:xfrm>
            <a:off x="5948738" y="1825624"/>
            <a:ext cx="6041204" cy="5032375"/>
          </a:xfrm>
        </p:spPr>
        <p:txBody>
          <a:bodyPr>
            <a:normAutofit/>
          </a:bodyPr>
          <a:lstStyle/>
          <a:p>
            <a:r>
              <a:rPr lang="pt-BR" dirty="0"/>
              <a:t>As camadas de convolução </a:t>
            </a:r>
            <a:r>
              <a:rPr lang="pt-BR" b="1" i="1" dirty="0">
                <a:solidFill>
                  <a:srgbClr val="00B050"/>
                </a:solidFill>
              </a:rPr>
              <a:t>aprendem padrões locais</a:t>
            </a:r>
            <a:r>
              <a:rPr lang="pt-BR" dirty="0"/>
              <a:t>.</a:t>
            </a:r>
          </a:p>
          <a:p>
            <a:r>
              <a:rPr lang="pt-BR" dirty="0"/>
              <a:t>No caso de imagens, as camadas de convolução </a:t>
            </a:r>
            <a:r>
              <a:rPr lang="pt-BR" b="1" i="1" dirty="0"/>
              <a:t>aprendem padrões encontrados em </a:t>
            </a:r>
            <a:r>
              <a:rPr lang="pt-BR" b="1" i="1" dirty="0">
                <a:solidFill>
                  <a:srgbClr val="7030A0"/>
                </a:solidFill>
              </a:rPr>
              <a:t>pequenas janelas</a:t>
            </a:r>
            <a:r>
              <a:rPr lang="pt-BR" b="1" i="1" dirty="0"/>
              <a:t> </a:t>
            </a:r>
            <a:r>
              <a:rPr lang="pt-BR" dirty="0"/>
              <a:t>(i.e., </a:t>
            </a:r>
            <a:r>
              <a:rPr lang="pt-BR" b="1" i="1" dirty="0">
                <a:solidFill>
                  <a:srgbClr val="00B050"/>
                </a:solidFill>
              </a:rPr>
              <a:t>campos receptivos</a:t>
            </a:r>
            <a:r>
              <a:rPr lang="pt-BR" dirty="0"/>
              <a:t>)</a:t>
            </a:r>
            <a:r>
              <a:rPr lang="pt-BR" b="1" i="1" dirty="0">
                <a:solidFill>
                  <a:srgbClr val="00B050"/>
                </a:solidFill>
              </a:rPr>
              <a:t> </a:t>
            </a:r>
            <a:r>
              <a:rPr lang="pt-BR" dirty="0"/>
              <a:t>das entradas.</a:t>
            </a:r>
          </a:p>
          <a:p>
            <a:r>
              <a:rPr lang="pt-BR" dirty="0"/>
              <a:t>Para aprender esses padrões, as camadas utilizam </a:t>
            </a:r>
            <a:r>
              <a:rPr lang="pt-BR" b="1" i="1" dirty="0">
                <a:solidFill>
                  <a:srgbClr val="00B050"/>
                </a:solidFill>
              </a:rPr>
              <a:t>filtros de convolução</a:t>
            </a:r>
            <a:r>
              <a:rPr lang="pt-BR" dirty="0"/>
              <a:t>, também chamados de </a:t>
            </a:r>
            <a:r>
              <a:rPr lang="pt-BR" b="1" i="1" dirty="0">
                <a:solidFill>
                  <a:srgbClr val="7030A0"/>
                </a:solidFill>
              </a:rPr>
              <a:t>kernels</a:t>
            </a:r>
            <a:r>
              <a:rPr lang="pt-BR" dirty="0"/>
              <a:t>.</a:t>
            </a:r>
          </a:p>
        </p:txBody>
      </p:sp>
      <p:pic>
        <p:nvPicPr>
          <p:cNvPr id="5" name="Imagem 4">
            <a:extLst>
              <a:ext uri="{FF2B5EF4-FFF2-40B4-BE49-F238E27FC236}">
                <a16:creationId xmlns:a16="http://schemas.microsoft.com/office/drawing/2014/main" id="{48F30D9B-83CA-7490-DDC0-65E59B6DB614}"/>
              </a:ext>
            </a:extLst>
          </p:cNvPr>
          <p:cNvPicPr>
            <a:picLocks noChangeAspect="1"/>
          </p:cNvPicPr>
          <p:nvPr/>
        </p:nvPicPr>
        <p:blipFill>
          <a:blip r:embed="rId2"/>
          <a:stretch>
            <a:fillRect/>
          </a:stretch>
        </p:blipFill>
        <p:spPr>
          <a:xfrm>
            <a:off x="1917841" y="2304081"/>
            <a:ext cx="2387030" cy="3062229"/>
          </a:xfrm>
          <a:prstGeom prst="rect">
            <a:avLst/>
          </a:prstGeom>
        </p:spPr>
      </p:pic>
    </p:spTree>
    <p:extLst>
      <p:ext uri="{BB962C8B-B14F-4D97-AF65-F5344CB8AC3E}">
        <p14:creationId xmlns:p14="http://schemas.microsoft.com/office/powerpoint/2010/main" val="3407293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F7BCD4-6588-7A06-56C7-643F54B45555}"/>
              </a:ext>
            </a:extLst>
          </p:cNvPr>
          <p:cNvSpPr>
            <a:spLocks noGrp="1"/>
          </p:cNvSpPr>
          <p:nvPr>
            <p:ph type="title"/>
          </p:nvPr>
        </p:nvSpPr>
        <p:spPr/>
        <p:txBody>
          <a:bodyPr/>
          <a:lstStyle/>
          <a:p>
            <a:r>
              <a:rPr lang="pt-BR" dirty="0"/>
              <a:t>Diferença entre camadas densas e convolucionais</a:t>
            </a:r>
          </a:p>
        </p:txBody>
      </p:sp>
      <p:sp>
        <p:nvSpPr>
          <p:cNvPr id="3" name="Espaço Reservado para Conteúdo 2">
            <a:extLst>
              <a:ext uri="{FF2B5EF4-FFF2-40B4-BE49-F238E27FC236}">
                <a16:creationId xmlns:a16="http://schemas.microsoft.com/office/drawing/2014/main" id="{DF72324F-A452-C8C7-C2D2-E5DB5D58A5EF}"/>
              </a:ext>
            </a:extLst>
          </p:cNvPr>
          <p:cNvSpPr>
            <a:spLocks noGrp="1"/>
          </p:cNvSpPr>
          <p:nvPr>
            <p:ph idx="1"/>
          </p:nvPr>
        </p:nvSpPr>
        <p:spPr>
          <a:xfrm>
            <a:off x="5691882" y="1825624"/>
            <a:ext cx="6298059" cy="5032375"/>
          </a:xfrm>
        </p:spPr>
        <p:txBody>
          <a:bodyPr>
            <a:normAutofit/>
          </a:bodyPr>
          <a:lstStyle/>
          <a:p>
            <a:r>
              <a:rPr lang="pt-BR" dirty="0"/>
              <a:t>Camadas convolucionais aprendem </a:t>
            </a:r>
            <a:r>
              <a:rPr lang="pt-BR" b="1" i="1" dirty="0">
                <a:solidFill>
                  <a:srgbClr val="00B050"/>
                </a:solidFill>
              </a:rPr>
              <a:t>hierarquias espaciais </a:t>
            </a:r>
            <a:r>
              <a:rPr lang="pt-BR" dirty="0"/>
              <a:t>de padrões. </a:t>
            </a:r>
          </a:p>
          <a:p>
            <a:r>
              <a:rPr lang="pt-BR" dirty="0"/>
              <a:t>Uma </a:t>
            </a:r>
            <a:r>
              <a:rPr lang="pt-BR" b="1" i="1" dirty="0">
                <a:solidFill>
                  <a:srgbClr val="00B050"/>
                </a:solidFill>
              </a:rPr>
              <a:t>primeira camada </a:t>
            </a:r>
            <a:r>
              <a:rPr lang="pt-BR" dirty="0"/>
              <a:t>de convolução aprenderá </a:t>
            </a:r>
            <a:r>
              <a:rPr lang="pt-BR" b="1" i="1" dirty="0">
                <a:solidFill>
                  <a:srgbClr val="00B050"/>
                </a:solidFill>
              </a:rPr>
              <a:t>pequenos padrões locais</a:t>
            </a:r>
            <a:r>
              <a:rPr lang="pt-BR" dirty="0"/>
              <a:t>, como bordas, uma </a:t>
            </a:r>
            <a:r>
              <a:rPr lang="pt-BR" b="1" i="1" dirty="0">
                <a:solidFill>
                  <a:srgbClr val="00B050"/>
                </a:solidFill>
              </a:rPr>
              <a:t>segunda camada </a:t>
            </a:r>
            <a:r>
              <a:rPr lang="pt-BR" dirty="0"/>
              <a:t>de convolução aprenderá </a:t>
            </a:r>
            <a:r>
              <a:rPr lang="pt-BR" b="1" i="1" dirty="0">
                <a:solidFill>
                  <a:srgbClr val="00B050"/>
                </a:solidFill>
              </a:rPr>
              <a:t>padrões maiores criados a partir da combinação das características das primeiras camadas </a:t>
            </a:r>
            <a:r>
              <a:rPr lang="pt-BR" dirty="0"/>
              <a:t>e assim por diante.</a:t>
            </a:r>
          </a:p>
        </p:txBody>
      </p:sp>
      <p:pic>
        <p:nvPicPr>
          <p:cNvPr id="7" name="Imagem 6">
            <a:extLst>
              <a:ext uri="{FF2B5EF4-FFF2-40B4-BE49-F238E27FC236}">
                <a16:creationId xmlns:a16="http://schemas.microsoft.com/office/drawing/2014/main" id="{691CAD4C-7731-F201-4777-F4C7E861E3EA}"/>
              </a:ext>
            </a:extLst>
          </p:cNvPr>
          <p:cNvPicPr>
            <a:picLocks noChangeAspect="1"/>
          </p:cNvPicPr>
          <p:nvPr/>
        </p:nvPicPr>
        <p:blipFill>
          <a:blip r:embed="rId2"/>
          <a:stretch>
            <a:fillRect/>
          </a:stretch>
        </p:blipFill>
        <p:spPr>
          <a:xfrm>
            <a:off x="617180" y="2045424"/>
            <a:ext cx="4351151" cy="3667007"/>
          </a:xfrm>
          <a:prstGeom prst="rect">
            <a:avLst/>
          </a:prstGeom>
        </p:spPr>
      </p:pic>
    </p:spTree>
    <p:extLst>
      <p:ext uri="{BB962C8B-B14F-4D97-AF65-F5344CB8AC3E}">
        <p14:creationId xmlns:p14="http://schemas.microsoft.com/office/powerpoint/2010/main" val="3801839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AE4793-151C-2CA5-C485-E1D4FC40C3DE}"/>
              </a:ext>
            </a:extLst>
          </p:cNvPr>
          <p:cNvSpPr>
            <a:spLocks noGrp="1"/>
          </p:cNvSpPr>
          <p:nvPr>
            <p:ph type="title"/>
          </p:nvPr>
        </p:nvSpPr>
        <p:spPr/>
        <p:txBody>
          <a:bodyPr/>
          <a:lstStyle/>
          <a:p>
            <a:r>
              <a:rPr lang="pt-BR" dirty="0"/>
              <a:t>Cores básicas e canais</a:t>
            </a:r>
          </a:p>
        </p:txBody>
      </p:sp>
      <p:sp>
        <p:nvSpPr>
          <p:cNvPr id="3" name="Espaço Reservado para Conteúdo 2">
            <a:extLst>
              <a:ext uri="{FF2B5EF4-FFF2-40B4-BE49-F238E27FC236}">
                <a16:creationId xmlns:a16="http://schemas.microsoft.com/office/drawing/2014/main" id="{85588E49-E748-7646-F1CF-D0DB5ED66B65}"/>
              </a:ext>
            </a:extLst>
          </p:cNvPr>
          <p:cNvSpPr>
            <a:spLocks noGrp="1"/>
          </p:cNvSpPr>
          <p:nvPr>
            <p:ph idx="1"/>
          </p:nvPr>
        </p:nvSpPr>
        <p:spPr>
          <a:xfrm>
            <a:off x="5465851" y="1825624"/>
            <a:ext cx="6596009" cy="5032375"/>
          </a:xfrm>
        </p:spPr>
        <p:txBody>
          <a:bodyPr>
            <a:normAutofit lnSpcReduction="10000"/>
          </a:bodyPr>
          <a:lstStyle/>
          <a:p>
            <a:r>
              <a:rPr lang="pt-BR" dirty="0"/>
              <a:t>Antes de falarmos sobre convolução, vamos falar sobre </a:t>
            </a:r>
            <a:r>
              <a:rPr lang="pt-BR" b="1" i="1" dirty="0">
                <a:solidFill>
                  <a:srgbClr val="00B050"/>
                </a:solidFill>
              </a:rPr>
              <a:t>cores</a:t>
            </a:r>
            <a:r>
              <a:rPr lang="pt-BR" dirty="0"/>
              <a:t> (ou </a:t>
            </a:r>
            <a:r>
              <a:rPr lang="pt-BR" b="1" i="1" dirty="0">
                <a:solidFill>
                  <a:srgbClr val="00B050"/>
                </a:solidFill>
              </a:rPr>
              <a:t>canais</a:t>
            </a:r>
            <a:r>
              <a:rPr lang="pt-BR" dirty="0"/>
              <a:t>).</a:t>
            </a:r>
          </a:p>
          <a:p>
            <a:r>
              <a:rPr lang="pt-BR" dirty="0"/>
              <a:t>Até agora, ignoramos que imagens, em geral, consistem em três canais: vermelho (R), verde (G) e azul (B).</a:t>
            </a:r>
          </a:p>
          <a:p>
            <a:r>
              <a:rPr lang="pt-BR" dirty="0"/>
              <a:t>Imagens coloridas têm canais RGB para indicar a </a:t>
            </a:r>
            <a:r>
              <a:rPr lang="pt-BR" b="1" i="1" dirty="0">
                <a:solidFill>
                  <a:srgbClr val="00B050"/>
                </a:solidFill>
              </a:rPr>
              <a:t>quantidade de vermelho, verde e azul</a:t>
            </a:r>
            <a:r>
              <a:rPr lang="pt-BR" dirty="0"/>
              <a:t>.</a:t>
            </a:r>
          </a:p>
          <a:p>
            <a:r>
              <a:rPr lang="pt-BR" dirty="0"/>
              <a:t>Em suma, as </a:t>
            </a:r>
            <a:r>
              <a:rPr lang="pt-BR" b="1" i="1" dirty="0">
                <a:solidFill>
                  <a:srgbClr val="00B050"/>
                </a:solidFill>
              </a:rPr>
              <a:t>imagens não são</a:t>
            </a:r>
            <a:r>
              <a:rPr lang="pt-BR" dirty="0"/>
              <a:t>, em geral, </a:t>
            </a:r>
            <a:r>
              <a:rPr lang="pt-BR" b="1" i="1" dirty="0">
                <a:solidFill>
                  <a:srgbClr val="00B050"/>
                </a:solidFill>
              </a:rPr>
              <a:t>objetos bidimensionais</a:t>
            </a:r>
            <a:r>
              <a:rPr lang="pt-BR" dirty="0"/>
              <a:t>, mas sim </a:t>
            </a:r>
            <a:r>
              <a:rPr lang="pt-BR" b="1" i="1" dirty="0">
                <a:solidFill>
                  <a:srgbClr val="00B050"/>
                </a:solidFill>
              </a:rPr>
              <a:t>tensores de três dimensões</a:t>
            </a:r>
            <a:r>
              <a:rPr lang="pt-BR" dirty="0"/>
              <a:t>, caracterizados por </a:t>
            </a:r>
            <a:r>
              <a:rPr lang="pt-BR" b="1" i="1" dirty="0">
                <a:solidFill>
                  <a:srgbClr val="7030A0"/>
                </a:solidFill>
              </a:rPr>
              <a:t>altura</a:t>
            </a:r>
            <a:r>
              <a:rPr lang="pt-BR" dirty="0"/>
              <a:t>, </a:t>
            </a:r>
            <a:r>
              <a:rPr lang="pt-BR" b="1" i="1" dirty="0">
                <a:solidFill>
                  <a:srgbClr val="7030A0"/>
                </a:solidFill>
              </a:rPr>
              <a:t>largura</a:t>
            </a:r>
            <a:r>
              <a:rPr lang="pt-BR" dirty="0"/>
              <a:t> e </a:t>
            </a:r>
            <a:r>
              <a:rPr lang="pt-BR" b="1" i="1" dirty="0">
                <a:solidFill>
                  <a:srgbClr val="7030A0"/>
                </a:solidFill>
              </a:rPr>
              <a:t>canal</a:t>
            </a:r>
            <a:r>
              <a:rPr lang="pt-BR" dirty="0"/>
              <a:t>.</a:t>
            </a:r>
          </a:p>
          <a:p>
            <a:endParaRPr lang="pt-BR" dirty="0"/>
          </a:p>
        </p:txBody>
      </p:sp>
      <p:pic>
        <p:nvPicPr>
          <p:cNvPr id="4" name="Imagem 3">
            <a:extLst>
              <a:ext uri="{FF2B5EF4-FFF2-40B4-BE49-F238E27FC236}">
                <a16:creationId xmlns:a16="http://schemas.microsoft.com/office/drawing/2014/main" id="{BF5FDCF5-FA6A-E9B1-8E1D-A0544C66B1B8}"/>
              </a:ext>
            </a:extLst>
          </p:cNvPr>
          <p:cNvPicPr>
            <a:picLocks noChangeAspect="1"/>
          </p:cNvPicPr>
          <p:nvPr/>
        </p:nvPicPr>
        <p:blipFill>
          <a:blip r:embed="rId3"/>
          <a:stretch>
            <a:fillRect/>
          </a:stretch>
        </p:blipFill>
        <p:spPr>
          <a:xfrm>
            <a:off x="517959" y="1959188"/>
            <a:ext cx="2124027" cy="2156490"/>
          </a:xfrm>
          <a:prstGeom prst="rect">
            <a:avLst/>
          </a:prstGeom>
        </p:spPr>
      </p:pic>
      <p:pic>
        <p:nvPicPr>
          <p:cNvPr id="5" name="Imagem 4">
            <a:extLst>
              <a:ext uri="{FF2B5EF4-FFF2-40B4-BE49-F238E27FC236}">
                <a16:creationId xmlns:a16="http://schemas.microsoft.com/office/drawing/2014/main" id="{C045FBDC-0740-0137-66ED-5E9FF5078614}"/>
              </a:ext>
            </a:extLst>
          </p:cNvPr>
          <p:cNvPicPr>
            <a:picLocks noChangeAspect="1"/>
          </p:cNvPicPr>
          <p:nvPr/>
        </p:nvPicPr>
        <p:blipFill>
          <a:blip r:embed="rId4"/>
          <a:stretch>
            <a:fillRect/>
          </a:stretch>
        </p:blipFill>
        <p:spPr>
          <a:xfrm>
            <a:off x="2773502" y="4210618"/>
            <a:ext cx="2165887" cy="2156491"/>
          </a:xfrm>
          <a:prstGeom prst="rect">
            <a:avLst/>
          </a:prstGeom>
        </p:spPr>
      </p:pic>
    </p:spTree>
    <p:extLst>
      <p:ext uri="{BB962C8B-B14F-4D97-AF65-F5344CB8AC3E}">
        <p14:creationId xmlns:p14="http://schemas.microsoft.com/office/powerpoint/2010/main" val="225708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617CA2-D366-5591-D365-031CADD5B68F}"/>
              </a:ext>
            </a:extLst>
          </p:cNvPr>
          <p:cNvSpPr>
            <a:spLocks noGrp="1"/>
          </p:cNvSpPr>
          <p:nvPr>
            <p:ph type="title"/>
          </p:nvPr>
        </p:nvSpPr>
        <p:spPr/>
        <p:txBody>
          <a:bodyPr/>
          <a:lstStyle/>
          <a:p>
            <a:r>
              <a:rPr lang="pt-BR" dirty="0"/>
              <a:t>Filtros de convolução ou </a:t>
            </a:r>
            <a:r>
              <a:rPr lang="pt-BR" i="1" dirty="0"/>
              <a:t>kernels</a:t>
            </a:r>
          </a:p>
        </p:txBody>
      </p:sp>
      <p:sp>
        <p:nvSpPr>
          <p:cNvPr id="3" name="Espaço Reservado para Conteúdo 2">
            <a:extLst>
              <a:ext uri="{FF2B5EF4-FFF2-40B4-BE49-F238E27FC236}">
                <a16:creationId xmlns:a16="http://schemas.microsoft.com/office/drawing/2014/main" id="{D0D4C109-DA4E-D4E5-AC68-01E976426AD8}"/>
              </a:ext>
            </a:extLst>
          </p:cNvPr>
          <p:cNvSpPr>
            <a:spLocks noGrp="1"/>
          </p:cNvSpPr>
          <p:nvPr>
            <p:ph idx="1"/>
          </p:nvPr>
        </p:nvSpPr>
        <p:spPr>
          <a:xfrm>
            <a:off x="5686098" y="1825624"/>
            <a:ext cx="6295696" cy="5032375"/>
          </a:xfrm>
        </p:spPr>
        <p:txBody>
          <a:bodyPr>
            <a:normAutofit/>
          </a:bodyPr>
          <a:lstStyle/>
          <a:p>
            <a:r>
              <a:rPr lang="pt-BR" dirty="0"/>
              <a:t>Um </a:t>
            </a:r>
            <a:r>
              <a:rPr lang="pt-BR" b="1" i="1" dirty="0">
                <a:solidFill>
                  <a:srgbClr val="7030A0"/>
                </a:solidFill>
                <a:effectLst/>
              </a:rPr>
              <a:t>kernel</a:t>
            </a:r>
            <a:r>
              <a:rPr lang="pt-BR" b="0" i="0" dirty="0">
                <a:effectLst/>
              </a:rPr>
              <a:t> é um tensor (em geral em 3D) responsável por </a:t>
            </a:r>
            <a:r>
              <a:rPr lang="pt-BR" b="1" i="1" dirty="0">
                <a:solidFill>
                  <a:srgbClr val="00B050"/>
                </a:solidFill>
                <a:effectLst/>
              </a:rPr>
              <a:t>detectar características específicas em uma imagem</a:t>
            </a:r>
            <a:r>
              <a:rPr lang="pt-BR" b="0" i="0" dirty="0">
                <a:effectLst/>
              </a:rPr>
              <a:t>.</a:t>
            </a:r>
          </a:p>
          <a:p>
            <a:r>
              <a:rPr lang="pt-BR" dirty="0"/>
              <a:t>Ele </a:t>
            </a:r>
            <a:r>
              <a:rPr lang="pt-BR" b="0" i="0" dirty="0">
                <a:effectLst/>
              </a:rPr>
              <a:t>percorre </a:t>
            </a:r>
            <a:r>
              <a:rPr lang="pt-BR" dirty="0"/>
              <a:t>uma</a:t>
            </a:r>
            <a:r>
              <a:rPr lang="pt-BR" b="0" i="0" dirty="0">
                <a:effectLst/>
              </a:rPr>
              <a:t> imagem e realiza </a:t>
            </a:r>
            <a:r>
              <a:rPr lang="pt-BR" b="1" i="1" dirty="0">
                <a:solidFill>
                  <a:srgbClr val="00B050"/>
                </a:solidFill>
                <a:effectLst/>
              </a:rPr>
              <a:t>operações convolução</a:t>
            </a:r>
            <a:r>
              <a:rPr lang="pt-BR" b="0" i="0" dirty="0">
                <a:effectLst/>
              </a:rPr>
              <a:t> entre seus valores e os dos </a:t>
            </a:r>
            <a:r>
              <a:rPr lang="pt-BR" b="0" i="1" dirty="0">
                <a:effectLst/>
              </a:rPr>
              <a:t>pixels</a:t>
            </a:r>
            <a:r>
              <a:rPr lang="pt-BR" b="0" i="0" dirty="0">
                <a:effectLst/>
              </a:rPr>
              <a:t> na região da imagem correspondente ao seu</a:t>
            </a:r>
            <a:r>
              <a:rPr lang="pt-BR" dirty="0"/>
              <a:t> </a:t>
            </a:r>
            <a:r>
              <a:rPr lang="pt-BR" b="1" i="1" dirty="0">
                <a:solidFill>
                  <a:srgbClr val="00B050"/>
                </a:solidFill>
                <a:effectLst/>
              </a:rPr>
              <a:t>campo receptivo</a:t>
            </a:r>
            <a:r>
              <a:rPr lang="pt-BR" b="0" i="0" dirty="0">
                <a:effectLst/>
              </a:rPr>
              <a:t>.</a:t>
            </a:r>
          </a:p>
        </p:txBody>
      </p:sp>
      <p:grpSp>
        <p:nvGrpSpPr>
          <p:cNvPr id="10" name="Agrupar 9">
            <a:extLst>
              <a:ext uri="{FF2B5EF4-FFF2-40B4-BE49-F238E27FC236}">
                <a16:creationId xmlns:a16="http://schemas.microsoft.com/office/drawing/2014/main" id="{393A6803-8CB7-AAAA-54B0-14A003B0EAB7}"/>
              </a:ext>
            </a:extLst>
          </p:cNvPr>
          <p:cNvGrpSpPr/>
          <p:nvPr/>
        </p:nvGrpSpPr>
        <p:grpSpPr>
          <a:xfrm>
            <a:off x="2498616" y="2116269"/>
            <a:ext cx="1315770" cy="3142920"/>
            <a:chOff x="1479112" y="2137290"/>
            <a:chExt cx="1315770" cy="3142920"/>
          </a:xfrm>
        </p:grpSpPr>
        <p:graphicFrame>
          <p:nvGraphicFramePr>
            <p:cNvPr id="8" name="Tabela 4">
              <a:extLst>
                <a:ext uri="{FF2B5EF4-FFF2-40B4-BE49-F238E27FC236}">
                  <a16:creationId xmlns:a16="http://schemas.microsoft.com/office/drawing/2014/main" id="{EB90F607-C31F-517B-77C5-9D9929A933DE}"/>
                </a:ext>
              </a:extLst>
            </p:cNvPr>
            <p:cNvGraphicFramePr>
              <a:graphicFrameLocks/>
            </p:cNvGraphicFramePr>
            <p:nvPr>
              <p:extLst>
                <p:ext uri="{D42A27DB-BD31-4B8C-83A1-F6EECF244321}">
                  <p14:modId xmlns:p14="http://schemas.microsoft.com/office/powerpoint/2010/main" val="2634062259"/>
                </p:ext>
              </p:extLst>
            </p:nvPr>
          </p:nvGraphicFramePr>
          <p:xfrm>
            <a:off x="1835594" y="4291611"/>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p:graphicFrame>
          <p:nvGraphicFramePr>
            <p:cNvPr id="7" name="Tabela 4">
              <a:extLst>
                <a:ext uri="{FF2B5EF4-FFF2-40B4-BE49-F238E27FC236}">
                  <a16:creationId xmlns:a16="http://schemas.microsoft.com/office/drawing/2014/main" id="{7126498E-E22B-DAA9-37A6-29E364F2C970}"/>
                </a:ext>
              </a:extLst>
            </p:cNvPr>
            <p:cNvGraphicFramePr>
              <a:graphicFrameLocks/>
            </p:cNvGraphicFramePr>
            <p:nvPr>
              <p:extLst>
                <p:ext uri="{D42A27DB-BD31-4B8C-83A1-F6EECF244321}">
                  <p14:modId xmlns:p14="http://schemas.microsoft.com/office/powerpoint/2010/main" val="2391878118"/>
                </p:ext>
              </p:extLst>
            </p:nvPr>
          </p:nvGraphicFramePr>
          <p:xfrm>
            <a:off x="1657353" y="4377897"/>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p:graphicFrame>
          <p:nvGraphicFramePr>
            <p:cNvPr id="4" name="Tabela 4">
              <a:extLst>
                <a:ext uri="{FF2B5EF4-FFF2-40B4-BE49-F238E27FC236}">
                  <a16:creationId xmlns:a16="http://schemas.microsoft.com/office/drawing/2014/main" id="{CFD95762-F8DE-81FE-C4E9-8D66BEBCB811}"/>
                </a:ext>
              </a:extLst>
            </p:cNvPr>
            <p:cNvGraphicFramePr>
              <a:graphicFrameLocks/>
            </p:cNvGraphicFramePr>
            <p:nvPr>
              <p:extLst>
                <p:ext uri="{D42A27DB-BD31-4B8C-83A1-F6EECF244321}">
                  <p14:modId xmlns:p14="http://schemas.microsoft.com/office/powerpoint/2010/main" val="4218400641"/>
                </p:ext>
              </p:extLst>
            </p:nvPr>
          </p:nvGraphicFramePr>
          <p:xfrm>
            <a:off x="1609835" y="2546946"/>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p:sp>
          <p:nvSpPr>
            <p:cNvPr id="5" name="CaixaDeTexto 4">
              <a:extLst>
                <a:ext uri="{FF2B5EF4-FFF2-40B4-BE49-F238E27FC236}">
                  <a16:creationId xmlns:a16="http://schemas.microsoft.com/office/drawing/2014/main" id="{D0EA9B26-38CE-1968-8D22-E48A4497C387}"/>
                </a:ext>
              </a:extLst>
            </p:cNvPr>
            <p:cNvSpPr txBox="1"/>
            <p:nvPr/>
          </p:nvSpPr>
          <p:spPr>
            <a:xfrm>
              <a:off x="1479112" y="2137290"/>
              <a:ext cx="1132052" cy="369332"/>
            </a:xfrm>
            <a:prstGeom prst="rect">
              <a:avLst/>
            </a:prstGeom>
            <a:noFill/>
          </p:spPr>
          <p:txBody>
            <a:bodyPr wrap="square" rtlCol="0">
              <a:spAutoFit/>
            </a:bodyPr>
            <a:lstStyle/>
            <a:p>
              <a:pPr algn="ctr"/>
              <a:r>
                <a:rPr lang="pt-BR" dirty="0"/>
                <a:t>Kernel 2D</a:t>
              </a:r>
            </a:p>
          </p:txBody>
        </p:sp>
        <p:graphicFrame>
          <p:nvGraphicFramePr>
            <p:cNvPr id="6" name="Tabela 4">
              <a:extLst>
                <a:ext uri="{FF2B5EF4-FFF2-40B4-BE49-F238E27FC236}">
                  <a16:creationId xmlns:a16="http://schemas.microsoft.com/office/drawing/2014/main" id="{280819F3-F602-E083-3DA1-FC41E7741BD3}"/>
                </a:ext>
              </a:extLst>
            </p:cNvPr>
            <p:cNvGraphicFramePr>
              <a:graphicFrameLocks/>
            </p:cNvGraphicFramePr>
            <p:nvPr>
              <p:extLst>
                <p:ext uri="{D42A27DB-BD31-4B8C-83A1-F6EECF244321}">
                  <p14:modId xmlns:p14="http://schemas.microsoft.com/office/powerpoint/2010/main" val="516418329"/>
                </p:ext>
              </p:extLst>
            </p:nvPr>
          </p:nvGraphicFramePr>
          <p:xfrm>
            <a:off x="1479112" y="453853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p:sp>
          <p:nvSpPr>
            <p:cNvPr id="9" name="CaixaDeTexto 8">
              <a:extLst>
                <a:ext uri="{FF2B5EF4-FFF2-40B4-BE49-F238E27FC236}">
                  <a16:creationId xmlns:a16="http://schemas.microsoft.com/office/drawing/2014/main" id="{8AECE292-9CC9-7AF8-2480-6EF55CF45330}"/>
                </a:ext>
              </a:extLst>
            </p:cNvPr>
            <p:cNvSpPr txBox="1"/>
            <p:nvPr/>
          </p:nvSpPr>
          <p:spPr>
            <a:xfrm>
              <a:off x="1662830" y="3874261"/>
              <a:ext cx="1132052" cy="369332"/>
            </a:xfrm>
            <a:prstGeom prst="rect">
              <a:avLst/>
            </a:prstGeom>
            <a:noFill/>
          </p:spPr>
          <p:txBody>
            <a:bodyPr wrap="square" rtlCol="0">
              <a:spAutoFit/>
            </a:bodyPr>
            <a:lstStyle/>
            <a:p>
              <a:pPr algn="ctr"/>
              <a:r>
                <a:rPr lang="pt-BR" dirty="0"/>
                <a:t>Kernel 3D</a:t>
              </a:r>
            </a:p>
          </p:txBody>
        </p:sp>
      </p:grpSp>
    </p:spTree>
    <p:extLst>
      <p:ext uri="{BB962C8B-B14F-4D97-AF65-F5344CB8AC3E}">
        <p14:creationId xmlns:p14="http://schemas.microsoft.com/office/powerpoint/2010/main" val="33105581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617CA2-D366-5591-D365-031CADD5B68F}"/>
              </a:ext>
            </a:extLst>
          </p:cNvPr>
          <p:cNvSpPr>
            <a:spLocks noGrp="1"/>
          </p:cNvSpPr>
          <p:nvPr>
            <p:ph type="title"/>
          </p:nvPr>
        </p:nvSpPr>
        <p:spPr/>
        <p:txBody>
          <a:bodyPr/>
          <a:lstStyle/>
          <a:p>
            <a:r>
              <a:rPr lang="pt-BR" dirty="0"/>
              <a:t>Filtros de convolução ou </a:t>
            </a:r>
            <a:r>
              <a:rPr lang="pt-BR" i="1" dirty="0"/>
              <a:t>kernels</a:t>
            </a:r>
          </a:p>
        </p:txBody>
      </p:sp>
      <p:sp>
        <p:nvSpPr>
          <p:cNvPr id="3" name="Espaço Reservado para Conteúdo 2">
            <a:extLst>
              <a:ext uri="{FF2B5EF4-FFF2-40B4-BE49-F238E27FC236}">
                <a16:creationId xmlns:a16="http://schemas.microsoft.com/office/drawing/2014/main" id="{D0D4C109-DA4E-D4E5-AC68-01E976426AD8}"/>
              </a:ext>
            </a:extLst>
          </p:cNvPr>
          <p:cNvSpPr>
            <a:spLocks noGrp="1"/>
          </p:cNvSpPr>
          <p:nvPr>
            <p:ph idx="1"/>
          </p:nvPr>
        </p:nvSpPr>
        <p:spPr>
          <a:xfrm>
            <a:off x="5801710" y="1825624"/>
            <a:ext cx="6180083" cy="5032375"/>
          </a:xfrm>
        </p:spPr>
        <p:txBody>
          <a:bodyPr>
            <a:normAutofit/>
          </a:bodyPr>
          <a:lstStyle/>
          <a:p>
            <a:r>
              <a:rPr lang="pt-BR" b="0" i="0" dirty="0">
                <a:effectLst/>
              </a:rPr>
              <a:t>Cada </a:t>
            </a:r>
            <a:r>
              <a:rPr lang="pt-BR" b="1" i="1" dirty="0">
                <a:effectLst/>
              </a:rPr>
              <a:t>kernel</a:t>
            </a:r>
            <a:r>
              <a:rPr lang="pt-BR" b="0" i="0" dirty="0">
                <a:effectLst/>
              </a:rPr>
              <a:t> </a:t>
            </a:r>
            <a:r>
              <a:rPr lang="pt-BR" b="1" i="1" dirty="0">
                <a:solidFill>
                  <a:srgbClr val="00B050"/>
                </a:solidFill>
                <a:effectLst/>
              </a:rPr>
              <a:t>detecta um tipo particular de característica</a:t>
            </a:r>
            <a:r>
              <a:rPr lang="pt-BR" b="0" i="0" dirty="0">
                <a:effectLst/>
              </a:rPr>
              <a:t>, como bordas, texturas, padrões ou partes específicas de objetos. </a:t>
            </a:r>
          </a:p>
          <a:p>
            <a:r>
              <a:rPr lang="pt-BR" b="0" i="0" dirty="0">
                <a:effectLst/>
              </a:rPr>
              <a:t>Os </a:t>
            </a:r>
            <a:r>
              <a:rPr lang="pt-BR" b="1" i="1" dirty="0">
                <a:effectLst/>
              </a:rPr>
              <a:t>kernels</a:t>
            </a:r>
            <a:r>
              <a:rPr lang="pt-BR" b="0" i="0" dirty="0">
                <a:effectLst/>
              </a:rPr>
              <a:t> </a:t>
            </a:r>
            <a:r>
              <a:rPr lang="pt-BR" b="1" i="1" dirty="0">
                <a:solidFill>
                  <a:srgbClr val="7030A0"/>
                </a:solidFill>
                <a:effectLst/>
              </a:rPr>
              <a:t>aprendem</a:t>
            </a:r>
            <a:r>
              <a:rPr lang="pt-BR" b="0" i="0" dirty="0">
                <a:effectLst/>
              </a:rPr>
              <a:t> a </a:t>
            </a:r>
            <a:r>
              <a:rPr lang="pt-BR" b="1" i="1" dirty="0">
                <a:solidFill>
                  <a:srgbClr val="00B050"/>
                </a:solidFill>
                <a:effectLst/>
              </a:rPr>
              <a:t>detectar</a:t>
            </a:r>
            <a:r>
              <a:rPr lang="pt-BR" b="0" i="0" dirty="0">
                <a:effectLst/>
              </a:rPr>
              <a:t> as características mais relevantes para a tarefa específica em mãos.</a:t>
            </a:r>
          </a:p>
          <a:p>
            <a:pPr lvl="1">
              <a:buFont typeface="Wingdings" panose="05000000000000000000" pitchFamily="2" charset="2"/>
              <a:buChar char="§"/>
            </a:pPr>
            <a:r>
              <a:rPr lang="pt-BR" b="0" i="0" dirty="0">
                <a:effectLst/>
              </a:rPr>
              <a:t>Eles </a:t>
            </a:r>
            <a:r>
              <a:rPr lang="pt-BR" b="1" i="1" dirty="0">
                <a:effectLst/>
              </a:rPr>
              <a:t>aprendem</a:t>
            </a:r>
            <a:r>
              <a:rPr lang="pt-BR" b="0" i="0" dirty="0">
                <a:effectLst/>
              </a:rPr>
              <a:t>, a partir do </a:t>
            </a:r>
            <a:r>
              <a:rPr lang="pt-BR" b="1" i="1" dirty="0">
                <a:effectLst/>
              </a:rPr>
              <a:t>conjunto de treinamento</a:t>
            </a:r>
            <a:r>
              <a:rPr lang="pt-BR" b="0" i="0" dirty="0">
                <a:effectLst/>
              </a:rPr>
              <a:t>, os valores dos </a:t>
            </a:r>
            <a:r>
              <a:rPr lang="pt-BR" b="1" i="1" dirty="0">
                <a:effectLst/>
              </a:rPr>
              <a:t>elementos do tensor</a:t>
            </a:r>
            <a:r>
              <a:rPr lang="pt-BR" b="0" i="0" dirty="0">
                <a:effectLst/>
              </a:rPr>
              <a:t>, necessários para </a:t>
            </a:r>
            <a:r>
              <a:rPr lang="pt-BR" b="1" i="1" dirty="0">
                <a:effectLst/>
              </a:rPr>
              <a:t>detectar um determinada característica</a:t>
            </a:r>
            <a:r>
              <a:rPr lang="pt-BR" b="0" i="0" dirty="0">
                <a:effectLst/>
              </a:rPr>
              <a:t>.</a:t>
            </a:r>
          </a:p>
        </p:txBody>
      </p:sp>
      <p:grpSp>
        <p:nvGrpSpPr>
          <p:cNvPr id="10" name="Agrupar 9">
            <a:extLst>
              <a:ext uri="{FF2B5EF4-FFF2-40B4-BE49-F238E27FC236}">
                <a16:creationId xmlns:a16="http://schemas.microsoft.com/office/drawing/2014/main" id="{6185C9FF-69D2-32D6-6BFE-951A916EC030}"/>
              </a:ext>
            </a:extLst>
          </p:cNvPr>
          <p:cNvGrpSpPr/>
          <p:nvPr/>
        </p:nvGrpSpPr>
        <p:grpSpPr>
          <a:xfrm>
            <a:off x="2498616" y="2116269"/>
            <a:ext cx="1315770" cy="3142920"/>
            <a:chOff x="1479112" y="2137290"/>
            <a:chExt cx="1315770" cy="3142920"/>
          </a:xfrm>
        </p:grpSpPr>
        <p:graphicFrame>
          <p:nvGraphicFramePr>
            <p:cNvPr id="11" name="Tabela 4">
              <a:extLst>
                <a:ext uri="{FF2B5EF4-FFF2-40B4-BE49-F238E27FC236}">
                  <a16:creationId xmlns:a16="http://schemas.microsoft.com/office/drawing/2014/main" id="{D5E74F44-732E-04E1-98FF-1419FE3E9041}"/>
                </a:ext>
              </a:extLst>
            </p:cNvPr>
            <p:cNvGraphicFramePr>
              <a:graphicFrameLocks/>
            </p:cNvGraphicFramePr>
            <p:nvPr>
              <p:extLst>
                <p:ext uri="{D42A27DB-BD31-4B8C-83A1-F6EECF244321}">
                  <p14:modId xmlns:p14="http://schemas.microsoft.com/office/powerpoint/2010/main" val="544126363"/>
                </p:ext>
              </p:extLst>
            </p:nvPr>
          </p:nvGraphicFramePr>
          <p:xfrm>
            <a:off x="1835594" y="4291611"/>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p:graphicFrame>
          <p:nvGraphicFramePr>
            <p:cNvPr id="12" name="Tabela 4">
              <a:extLst>
                <a:ext uri="{FF2B5EF4-FFF2-40B4-BE49-F238E27FC236}">
                  <a16:creationId xmlns:a16="http://schemas.microsoft.com/office/drawing/2014/main" id="{60391CC2-9E61-71B5-64F6-3AB866A2C48A}"/>
                </a:ext>
              </a:extLst>
            </p:cNvPr>
            <p:cNvGraphicFramePr>
              <a:graphicFrameLocks/>
            </p:cNvGraphicFramePr>
            <p:nvPr>
              <p:extLst>
                <p:ext uri="{D42A27DB-BD31-4B8C-83A1-F6EECF244321}">
                  <p14:modId xmlns:p14="http://schemas.microsoft.com/office/powerpoint/2010/main" val="1002679664"/>
                </p:ext>
              </p:extLst>
            </p:nvPr>
          </p:nvGraphicFramePr>
          <p:xfrm>
            <a:off x="1657353" y="4377897"/>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p:graphicFrame>
          <p:nvGraphicFramePr>
            <p:cNvPr id="13" name="Tabela 4">
              <a:extLst>
                <a:ext uri="{FF2B5EF4-FFF2-40B4-BE49-F238E27FC236}">
                  <a16:creationId xmlns:a16="http://schemas.microsoft.com/office/drawing/2014/main" id="{157D61E9-8994-CBA8-31AC-23373C3F1586}"/>
                </a:ext>
              </a:extLst>
            </p:cNvPr>
            <p:cNvGraphicFramePr>
              <a:graphicFrameLocks/>
            </p:cNvGraphicFramePr>
            <p:nvPr>
              <p:extLst>
                <p:ext uri="{D42A27DB-BD31-4B8C-83A1-F6EECF244321}">
                  <p14:modId xmlns:p14="http://schemas.microsoft.com/office/powerpoint/2010/main" val="1173604609"/>
                </p:ext>
              </p:extLst>
            </p:nvPr>
          </p:nvGraphicFramePr>
          <p:xfrm>
            <a:off x="1609835" y="2546946"/>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p:sp>
          <p:nvSpPr>
            <p:cNvPr id="14" name="CaixaDeTexto 13">
              <a:extLst>
                <a:ext uri="{FF2B5EF4-FFF2-40B4-BE49-F238E27FC236}">
                  <a16:creationId xmlns:a16="http://schemas.microsoft.com/office/drawing/2014/main" id="{F98483D0-48E7-B237-081C-34EAEA330107}"/>
                </a:ext>
              </a:extLst>
            </p:cNvPr>
            <p:cNvSpPr txBox="1"/>
            <p:nvPr/>
          </p:nvSpPr>
          <p:spPr>
            <a:xfrm>
              <a:off x="1479112" y="2137290"/>
              <a:ext cx="1132052" cy="369332"/>
            </a:xfrm>
            <a:prstGeom prst="rect">
              <a:avLst/>
            </a:prstGeom>
            <a:noFill/>
          </p:spPr>
          <p:txBody>
            <a:bodyPr wrap="square" rtlCol="0">
              <a:spAutoFit/>
            </a:bodyPr>
            <a:lstStyle/>
            <a:p>
              <a:pPr algn="ctr"/>
              <a:r>
                <a:rPr lang="pt-BR" dirty="0"/>
                <a:t>Kernel 2D</a:t>
              </a:r>
            </a:p>
          </p:txBody>
        </p:sp>
        <p:graphicFrame>
          <p:nvGraphicFramePr>
            <p:cNvPr id="15" name="Tabela 4">
              <a:extLst>
                <a:ext uri="{FF2B5EF4-FFF2-40B4-BE49-F238E27FC236}">
                  <a16:creationId xmlns:a16="http://schemas.microsoft.com/office/drawing/2014/main" id="{10981081-BA12-4BAA-438B-8DC350A05918}"/>
                </a:ext>
              </a:extLst>
            </p:cNvPr>
            <p:cNvGraphicFramePr>
              <a:graphicFrameLocks/>
            </p:cNvGraphicFramePr>
            <p:nvPr>
              <p:extLst>
                <p:ext uri="{D42A27DB-BD31-4B8C-83A1-F6EECF244321}">
                  <p14:modId xmlns:p14="http://schemas.microsoft.com/office/powerpoint/2010/main" val="2249505512"/>
                </p:ext>
              </p:extLst>
            </p:nvPr>
          </p:nvGraphicFramePr>
          <p:xfrm>
            <a:off x="1479112" y="453853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p:sp>
          <p:nvSpPr>
            <p:cNvPr id="16" name="CaixaDeTexto 15">
              <a:extLst>
                <a:ext uri="{FF2B5EF4-FFF2-40B4-BE49-F238E27FC236}">
                  <a16:creationId xmlns:a16="http://schemas.microsoft.com/office/drawing/2014/main" id="{0BCD3537-0FCB-3330-6585-BBB805A7FC30}"/>
                </a:ext>
              </a:extLst>
            </p:cNvPr>
            <p:cNvSpPr txBox="1"/>
            <p:nvPr/>
          </p:nvSpPr>
          <p:spPr>
            <a:xfrm>
              <a:off x="1662830" y="3874261"/>
              <a:ext cx="1132052" cy="369332"/>
            </a:xfrm>
            <a:prstGeom prst="rect">
              <a:avLst/>
            </a:prstGeom>
            <a:noFill/>
          </p:spPr>
          <p:txBody>
            <a:bodyPr wrap="square" rtlCol="0">
              <a:spAutoFit/>
            </a:bodyPr>
            <a:lstStyle/>
            <a:p>
              <a:pPr algn="ctr"/>
              <a:r>
                <a:rPr lang="pt-BR" dirty="0"/>
                <a:t>Kernel 3D</a:t>
              </a:r>
            </a:p>
          </p:txBody>
        </p:sp>
      </p:grpSp>
    </p:spTree>
    <p:extLst>
      <p:ext uri="{BB962C8B-B14F-4D97-AF65-F5344CB8AC3E}">
        <p14:creationId xmlns:p14="http://schemas.microsoft.com/office/powerpoint/2010/main" val="3469718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DB7399-AC46-A6E1-01FA-F088ADE4FBC2}"/>
              </a:ext>
            </a:extLst>
          </p:cNvPr>
          <p:cNvSpPr>
            <a:spLocks noGrp="1"/>
          </p:cNvSpPr>
          <p:nvPr>
            <p:ph type="title"/>
          </p:nvPr>
        </p:nvSpPr>
        <p:spPr/>
        <p:txBody>
          <a:bodyPr/>
          <a:lstStyle/>
          <a:p>
            <a:r>
              <a:rPr lang="pt-BR" dirty="0"/>
              <a:t>Operação de convolução com 1 canal</a:t>
            </a:r>
          </a:p>
        </p:txBody>
      </p:sp>
      <mc:AlternateContent xmlns:mc="http://schemas.openxmlformats.org/markup-compatibility/2006" xmlns:a14="http://schemas.microsoft.com/office/drawing/2010/main">
        <mc:Choice Requires="a14">
          <p:sp>
            <p:nvSpPr>
              <p:cNvPr id="6" name="Espaço Reservado para Conteúdo 5">
                <a:extLst>
                  <a:ext uri="{FF2B5EF4-FFF2-40B4-BE49-F238E27FC236}">
                    <a16:creationId xmlns:a16="http://schemas.microsoft.com/office/drawing/2014/main" id="{96C3292B-4443-865B-28D7-E54C4111F076}"/>
                  </a:ext>
                </a:extLst>
              </p:cNvPr>
              <p:cNvSpPr>
                <a:spLocks noGrp="1"/>
              </p:cNvSpPr>
              <p:nvPr>
                <p:ph idx="1"/>
              </p:nvPr>
            </p:nvSpPr>
            <p:spPr>
              <a:xfrm>
                <a:off x="6243145" y="1825624"/>
                <a:ext cx="5833242" cy="5032375"/>
              </a:xfrm>
            </p:spPr>
            <p:txBody>
              <a:bodyPr>
                <a:normAutofit/>
              </a:bodyPr>
              <a:lstStyle/>
              <a:p>
                <a:r>
                  <a:rPr lang="pt-BR" dirty="0"/>
                  <a:t>Vamos ignorar múltiplos canais por enquanto e ver como uma operação de convolução funciona com dados bidimensionais.</a:t>
                </a:r>
              </a:p>
              <a:p>
                <a:r>
                  <a:rPr lang="pt-BR" dirty="0"/>
                  <a:t>O símbolo </a:t>
                </a:r>
                <a14:m>
                  <m:oMath xmlns:m="http://schemas.openxmlformats.org/officeDocument/2006/math">
                    <m:r>
                      <a:rPr lang="pt-BR" i="1" smtClean="0">
                        <a:latin typeface="Cambria Math" panose="02040503050406030204" pitchFamily="18" charset="0"/>
                        <a:ea typeface="Cambria Math" panose="02040503050406030204" pitchFamily="18" charset="0"/>
                      </a:rPr>
                      <m:t>⊛</m:t>
                    </m:r>
                  </m:oMath>
                </a14:m>
                <a:r>
                  <a:rPr lang="pt-BR" dirty="0"/>
                  <a:t> representa a operação de “convolução”.</a:t>
                </a:r>
              </a:p>
              <a:p>
                <a:r>
                  <a:rPr lang="pt-BR" dirty="0"/>
                  <a:t>A entrada da operação de convolução é chamada de </a:t>
                </a:r>
                <a:r>
                  <a:rPr lang="pt-BR" b="1" i="1" dirty="0" err="1">
                    <a:solidFill>
                      <a:srgbClr val="7030A0"/>
                    </a:solidFill>
                  </a:rPr>
                  <a:t>feature</a:t>
                </a:r>
                <a:r>
                  <a:rPr lang="pt-BR" b="1" i="1" dirty="0">
                    <a:solidFill>
                      <a:srgbClr val="7030A0"/>
                    </a:solidFill>
                  </a:rPr>
                  <a:t> </a:t>
                </a:r>
                <a:r>
                  <a:rPr lang="pt-BR" b="1" i="1" dirty="0" err="1">
                    <a:solidFill>
                      <a:srgbClr val="7030A0"/>
                    </a:solidFill>
                  </a:rPr>
                  <a:t>map</a:t>
                </a:r>
                <a:r>
                  <a:rPr lang="pt-BR" b="1" i="1" dirty="0"/>
                  <a:t> </a:t>
                </a:r>
                <a:r>
                  <a:rPr lang="pt-BR" dirty="0"/>
                  <a:t>ou </a:t>
                </a:r>
                <a:r>
                  <a:rPr lang="pt-BR" b="1" i="1" dirty="0">
                    <a:solidFill>
                      <a:srgbClr val="7030A0"/>
                    </a:solidFill>
                  </a:rPr>
                  <a:t>mapa de característica</a:t>
                </a:r>
                <a:r>
                  <a:rPr lang="pt-BR" i="1" dirty="0"/>
                  <a:t>.</a:t>
                </a:r>
              </a:p>
              <a:p>
                <a:r>
                  <a:rPr lang="pt-BR" dirty="0"/>
                  <a:t>O operação é representada pela equação ao lado.</a:t>
                </a:r>
              </a:p>
            </p:txBody>
          </p:sp>
        </mc:Choice>
        <mc:Fallback xmlns="">
          <p:sp>
            <p:nvSpPr>
              <p:cNvPr id="6" name="Espaço Reservado para Conteúdo 5">
                <a:extLst>
                  <a:ext uri="{FF2B5EF4-FFF2-40B4-BE49-F238E27FC236}">
                    <a16:creationId xmlns:a16="http://schemas.microsoft.com/office/drawing/2014/main" id="{96C3292B-4443-865B-28D7-E54C4111F076}"/>
                  </a:ext>
                </a:extLst>
              </p:cNvPr>
              <p:cNvSpPr>
                <a:spLocks noGrp="1" noRot="1" noChangeAspect="1" noMove="1" noResize="1" noEditPoints="1" noAdjustHandles="1" noChangeArrowheads="1" noChangeShapeType="1" noTextEdit="1"/>
              </p:cNvSpPr>
              <p:nvPr>
                <p:ph idx="1"/>
              </p:nvPr>
            </p:nvSpPr>
            <p:spPr>
              <a:xfrm>
                <a:off x="6243145" y="1825624"/>
                <a:ext cx="5833242" cy="5032375"/>
              </a:xfrm>
              <a:blipFill>
                <a:blip r:embed="rId3"/>
                <a:stretch>
                  <a:fillRect l="-1881" t="-1937" r="-20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D08B629D-258D-3010-3F74-6583162CDAA0}"/>
                  </a:ext>
                </a:extLst>
              </p:cNvPr>
              <p:cNvSpPr txBox="1"/>
              <p:nvPr/>
            </p:nvSpPr>
            <p:spPr>
              <a:xfrm>
                <a:off x="0" y="4426064"/>
                <a:ext cx="6243145" cy="1137876"/>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𝑂</m:t>
                      </m:r>
                      <m:d>
                        <m:dPr>
                          <m:ctrlPr>
                            <a:rPr lang="pt-BR" sz="2800" i="1">
                              <a:latin typeface="Cambria Math" panose="02040503050406030204" pitchFamily="18" charset="0"/>
                            </a:rPr>
                          </m:ctrlPr>
                        </m:dPr>
                        <m:e>
                          <m:r>
                            <a:rPr lang="pt-BR" sz="2800" i="1">
                              <a:latin typeface="Cambria Math" panose="02040503050406030204" pitchFamily="18" charset="0"/>
                            </a:rPr>
                            <m:t>𝑖</m:t>
                          </m:r>
                          <m:r>
                            <a:rPr lang="pt-BR" sz="2800" i="1">
                              <a:latin typeface="Cambria Math" panose="02040503050406030204" pitchFamily="18" charset="0"/>
                            </a:rPr>
                            <m:t>,</m:t>
                          </m:r>
                          <m:r>
                            <a:rPr lang="pt-BR" sz="2800" i="1">
                              <a:latin typeface="Cambria Math" panose="02040503050406030204" pitchFamily="18" charset="0"/>
                            </a:rPr>
                            <m:t>𝑗</m:t>
                          </m:r>
                        </m:e>
                      </m:d>
                      <m:r>
                        <a:rPr lang="pt-BR" sz="2800" i="1">
                          <a:latin typeface="Cambria Math" panose="02040503050406030204" pitchFamily="18" charset="0"/>
                        </a:rPr>
                        <m:t>=</m:t>
                      </m:r>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𝑚</m:t>
                          </m:r>
                        </m:sub>
                        <m:sup/>
                        <m:e>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𝑛</m:t>
                              </m:r>
                            </m:sub>
                            <m:sup/>
                            <m:e>
                              <m:r>
                                <a:rPr lang="pt-BR" sz="2800" i="1">
                                  <a:latin typeface="Cambria Math" panose="02040503050406030204" pitchFamily="18" charset="0"/>
                                  <a:ea typeface="Cambria Math" panose="02040503050406030204" pitchFamily="18" charset="0"/>
                                </a:rPr>
                                <m:t>𝐼</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𝑖</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𝑗</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r>
                                <a:rPr lang="pt-BR" sz="2800" i="1">
                                  <a:latin typeface="Cambria Math" panose="02040503050406030204" pitchFamily="18" charset="0"/>
                                  <a:ea typeface="Cambria Math" panose="02040503050406030204" pitchFamily="18" charset="0"/>
                                </a:rPr>
                                <m:t>)</m:t>
                              </m:r>
                            </m:e>
                          </m:nary>
                        </m:e>
                      </m:nary>
                      <m:r>
                        <a:rPr lang="pt-BR" sz="2800" i="1">
                          <a:latin typeface="Cambria Math" panose="02040503050406030204" pitchFamily="18" charset="0"/>
                          <a:ea typeface="Cambria Math" panose="02040503050406030204" pitchFamily="18" charset="0"/>
                        </a:rPr>
                        <m:t>𝐾</m:t>
                      </m:r>
                      <m:d>
                        <m:dPr>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e>
                      </m:d>
                    </m:oMath>
                  </m:oMathPara>
                </a14:m>
                <a:endParaRPr lang="pt-BR" sz="2800" i="1" dirty="0">
                  <a:ea typeface="Cambria Math" panose="02040503050406030204" pitchFamily="18" charset="0"/>
                </a:endParaRPr>
              </a:p>
            </p:txBody>
          </p:sp>
        </mc:Choice>
        <mc:Fallback xmlns="">
          <p:sp>
            <p:nvSpPr>
              <p:cNvPr id="14" name="CaixaDeTexto 13">
                <a:extLst>
                  <a:ext uri="{FF2B5EF4-FFF2-40B4-BE49-F238E27FC236}">
                    <a16:creationId xmlns:a16="http://schemas.microsoft.com/office/drawing/2014/main" id="{D08B629D-258D-3010-3F74-6583162CDAA0}"/>
                  </a:ext>
                </a:extLst>
              </p:cNvPr>
              <p:cNvSpPr txBox="1">
                <a:spLocks noRot="1" noChangeAspect="1" noMove="1" noResize="1" noEditPoints="1" noAdjustHandles="1" noChangeArrowheads="1" noChangeShapeType="1" noTextEdit="1"/>
              </p:cNvSpPr>
              <p:nvPr/>
            </p:nvSpPr>
            <p:spPr>
              <a:xfrm>
                <a:off x="0" y="4426064"/>
                <a:ext cx="6243145" cy="1137876"/>
              </a:xfrm>
              <a:prstGeom prst="rect">
                <a:avLst/>
              </a:prstGeom>
              <a:blipFill>
                <a:blip r:embed="rId4"/>
                <a:stretch>
                  <a:fillRect/>
                </a:stretch>
              </a:blipFill>
            </p:spPr>
            <p:txBody>
              <a:bodyPr/>
              <a:lstStyle/>
              <a:p>
                <a:r>
                  <a:rPr lang="pt-BR">
                    <a:noFill/>
                  </a:rPr>
                  <a:t> </a:t>
                </a:r>
              </a:p>
            </p:txBody>
          </p:sp>
        </mc:Fallback>
      </mc:AlternateContent>
      <p:grpSp>
        <p:nvGrpSpPr>
          <p:cNvPr id="18" name="Agrupar 17">
            <a:extLst>
              <a:ext uri="{FF2B5EF4-FFF2-40B4-BE49-F238E27FC236}">
                <a16:creationId xmlns:a16="http://schemas.microsoft.com/office/drawing/2014/main" id="{3D4840A5-A7FE-7736-7256-0BF65657B1E6}"/>
              </a:ext>
            </a:extLst>
          </p:cNvPr>
          <p:cNvGrpSpPr/>
          <p:nvPr/>
        </p:nvGrpSpPr>
        <p:grpSpPr>
          <a:xfrm>
            <a:off x="838200" y="2177587"/>
            <a:ext cx="4311868" cy="1481852"/>
            <a:chOff x="838200" y="2503408"/>
            <a:chExt cx="4311868" cy="1481852"/>
          </a:xfrm>
        </p:grpSpPr>
        <mc:AlternateContent xmlns:mc="http://schemas.openxmlformats.org/markup-compatibility/2006" xmlns:a14="http://schemas.microsoft.com/office/drawing/2010/main">
          <mc:Choice Requires="a14">
            <p:graphicFrame>
              <p:nvGraphicFramePr>
                <p:cNvPr id="7" name="Tabela 4">
                  <a:extLst>
                    <a:ext uri="{FF2B5EF4-FFF2-40B4-BE49-F238E27FC236}">
                      <a16:creationId xmlns:a16="http://schemas.microsoft.com/office/drawing/2014/main" id="{C4C2D6BD-31E3-2F49-63EB-CFE4150DDAF6}"/>
                    </a:ext>
                  </a:extLst>
                </p:cNvPr>
                <p:cNvGraphicFramePr>
                  <a:graphicFrameLocks/>
                </p:cNvGraphicFramePr>
                <p:nvPr>
                  <p:extLst>
                    <p:ext uri="{D42A27DB-BD31-4B8C-83A1-F6EECF244321}">
                      <p14:modId xmlns:p14="http://schemas.microsoft.com/office/powerpoint/2010/main" val="3366073508"/>
                    </p:ext>
                  </p:extLst>
                </p:nvPr>
              </p:nvGraphicFramePr>
              <p:xfrm>
                <a:off x="838200" y="2872740"/>
                <a:ext cx="1305909" cy="111252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gridCol w="435303">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mc:Choice>
          <mc:Fallback xmlns="">
            <p:graphicFrame>
              <p:nvGraphicFramePr>
                <p:cNvPr id="7" name="Tabela 4">
                  <a:extLst>
                    <a:ext uri="{FF2B5EF4-FFF2-40B4-BE49-F238E27FC236}">
                      <a16:creationId xmlns:a16="http://schemas.microsoft.com/office/drawing/2014/main" id="{C4C2D6BD-31E3-2F49-63EB-CFE4150DDAF6}"/>
                    </a:ext>
                  </a:extLst>
                </p:cNvPr>
                <p:cNvGraphicFramePr>
                  <a:graphicFrameLocks/>
                </p:cNvGraphicFramePr>
                <p:nvPr>
                  <p:extLst>
                    <p:ext uri="{D42A27DB-BD31-4B8C-83A1-F6EECF244321}">
                      <p14:modId xmlns:p14="http://schemas.microsoft.com/office/powerpoint/2010/main" val="3366073508"/>
                    </p:ext>
                  </p:extLst>
                </p:nvPr>
              </p:nvGraphicFramePr>
              <p:xfrm>
                <a:off x="838200" y="2872740"/>
                <a:ext cx="1305909" cy="111252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gridCol w="435303">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ela 4">
                  <a:extLst>
                    <a:ext uri="{FF2B5EF4-FFF2-40B4-BE49-F238E27FC236}">
                      <a16:creationId xmlns:a16="http://schemas.microsoft.com/office/drawing/2014/main" id="{5F214703-DA81-DEF4-831A-390E707C56EF}"/>
                    </a:ext>
                  </a:extLst>
                </p:cNvPr>
                <p:cNvGraphicFramePr>
                  <a:graphicFrameLocks/>
                </p:cNvGraphicFramePr>
                <p:nvPr>
                  <p:extLst>
                    <p:ext uri="{D42A27DB-BD31-4B8C-83A1-F6EECF244321}">
                      <p14:modId xmlns:p14="http://schemas.microsoft.com/office/powerpoint/2010/main" val="1389380067"/>
                    </p:ext>
                  </p:extLst>
                </p:nvPr>
              </p:nvGraphicFramePr>
              <p:xfrm>
                <a:off x="2734442" y="305816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8" name="Tabela 4">
                  <a:extLst>
                    <a:ext uri="{FF2B5EF4-FFF2-40B4-BE49-F238E27FC236}">
                      <a16:creationId xmlns:a16="http://schemas.microsoft.com/office/drawing/2014/main" id="{5F214703-DA81-DEF4-831A-390E707C56EF}"/>
                    </a:ext>
                  </a:extLst>
                </p:cNvPr>
                <p:cNvGraphicFramePr>
                  <a:graphicFrameLocks/>
                </p:cNvGraphicFramePr>
                <p:nvPr>
                  <p:extLst>
                    <p:ext uri="{D42A27DB-BD31-4B8C-83A1-F6EECF244321}">
                      <p14:modId xmlns:p14="http://schemas.microsoft.com/office/powerpoint/2010/main" val="1389380067"/>
                    </p:ext>
                  </p:extLst>
                </p:nvPr>
              </p:nvGraphicFramePr>
              <p:xfrm>
                <a:off x="2734442" y="305816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312480A3-50D2-93DB-2FC2-4DBF0CE8B18C}"/>
                    </a:ext>
                  </a:extLst>
                </p:cNvPr>
                <p:cNvSpPr txBox="1"/>
                <p:nvPr/>
              </p:nvSpPr>
              <p:spPr>
                <a:xfrm>
                  <a:off x="2132286" y="316965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10" name="CaixaDeTexto 9">
                  <a:extLst>
                    <a:ext uri="{FF2B5EF4-FFF2-40B4-BE49-F238E27FC236}">
                      <a16:creationId xmlns:a16="http://schemas.microsoft.com/office/drawing/2014/main" id="{312480A3-50D2-93DB-2FC2-4DBF0CE8B18C}"/>
                    </a:ext>
                  </a:extLst>
                </p:cNvPr>
                <p:cNvSpPr txBox="1">
                  <a:spLocks noRot="1" noChangeAspect="1" noMove="1" noResize="1" noEditPoints="1" noAdjustHandles="1" noChangeArrowheads="1" noChangeShapeType="1" noTextEdit="1"/>
                </p:cNvSpPr>
                <p:nvPr/>
              </p:nvSpPr>
              <p:spPr>
                <a:xfrm>
                  <a:off x="2132286" y="3169659"/>
                  <a:ext cx="578069" cy="461665"/>
                </a:xfrm>
                <a:prstGeom prst="rect">
                  <a:avLst/>
                </a:prstGeom>
                <a:blipFill>
                  <a:blip r:embed="rId5"/>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1CBE637D-BCDA-1557-B962-763A4DEE29A5}"/>
                    </a:ext>
                  </a:extLst>
                </p:cNvPr>
                <p:cNvSpPr txBox="1"/>
                <p:nvPr/>
              </p:nvSpPr>
              <p:spPr>
                <a:xfrm>
                  <a:off x="3653220" y="3108104"/>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1" name="CaixaDeTexto 10">
                  <a:extLst>
                    <a:ext uri="{FF2B5EF4-FFF2-40B4-BE49-F238E27FC236}">
                      <a16:creationId xmlns:a16="http://schemas.microsoft.com/office/drawing/2014/main" id="{1CBE637D-BCDA-1557-B962-763A4DEE29A5}"/>
                    </a:ext>
                  </a:extLst>
                </p:cNvPr>
                <p:cNvSpPr txBox="1">
                  <a:spLocks noRot="1" noChangeAspect="1" noMove="1" noResize="1" noEditPoints="1" noAdjustHandles="1" noChangeArrowheads="1" noChangeShapeType="1" noTextEdit="1"/>
                </p:cNvSpPr>
                <p:nvPr/>
              </p:nvSpPr>
              <p:spPr>
                <a:xfrm>
                  <a:off x="3653220" y="3108104"/>
                  <a:ext cx="578069" cy="523220"/>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12" name="Tabela 4">
                  <a:extLst>
                    <a:ext uri="{FF2B5EF4-FFF2-40B4-BE49-F238E27FC236}">
                      <a16:creationId xmlns:a16="http://schemas.microsoft.com/office/drawing/2014/main" id="{09CC5A7F-CFC9-B6FB-7B31-611EFC1892DC}"/>
                    </a:ext>
                  </a:extLst>
                </p:cNvPr>
                <p:cNvGraphicFramePr>
                  <a:graphicFrameLocks/>
                </p:cNvGraphicFramePr>
                <p:nvPr>
                  <p:extLst>
                    <p:ext uri="{D42A27DB-BD31-4B8C-83A1-F6EECF244321}">
                      <p14:modId xmlns:p14="http://schemas.microsoft.com/office/powerpoint/2010/main" val="392385079"/>
                    </p:ext>
                  </p:extLst>
                </p:nvPr>
              </p:nvGraphicFramePr>
              <p:xfrm>
                <a:off x="4279462" y="305816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12" name="Tabela 4">
                  <a:extLst>
                    <a:ext uri="{FF2B5EF4-FFF2-40B4-BE49-F238E27FC236}">
                      <a16:creationId xmlns:a16="http://schemas.microsoft.com/office/drawing/2014/main" id="{09CC5A7F-CFC9-B6FB-7B31-611EFC1892DC}"/>
                    </a:ext>
                  </a:extLst>
                </p:cNvPr>
                <p:cNvGraphicFramePr>
                  <a:graphicFrameLocks/>
                </p:cNvGraphicFramePr>
                <p:nvPr>
                  <p:extLst>
                    <p:ext uri="{D42A27DB-BD31-4B8C-83A1-F6EECF244321}">
                      <p14:modId xmlns:p14="http://schemas.microsoft.com/office/powerpoint/2010/main" val="392385079"/>
                    </p:ext>
                  </p:extLst>
                </p:nvPr>
              </p:nvGraphicFramePr>
              <p:xfrm>
                <a:off x="4279462" y="305816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p:sp>
          <p:nvSpPr>
            <p:cNvPr id="15" name="CaixaDeTexto 14">
              <a:extLst>
                <a:ext uri="{FF2B5EF4-FFF2-40B4-BE49-F238E27FC236}">
                  <a16:creationId xmlns:a16="http://schemas.microsoft.com/office/drawing/2014/main" id="{1DD30C51-7FC3-C492-E7BB-85C7BC47423B}"/>
                </a:ext>
              </a:extLst>
            </p:cNvPr>
            <p:cNvSpPr txBox="1"/>
            <p:nvPr/>
          </p:nvSpPr>
          <p:spPr>
            <a:xfrm>
              <a:off x="838200" y="2503408"/>
              <a:ext cx="1294085" cy="369332"/>
            </a:xfrm>
            <a:prstGeom prst="rect">
              <a:avLst/>
            </a:prstGeom>
            <a:noFill/>
          </p:spPr>
          <p:txBody>
            <a:bodyPr wrap="square" rtlCol="0">
              <a:spAutoFit/>
            </a:bodyPr>
            <a:lstStyle/>
            <a:p>
              <a:pPr algn="ctr"/>
              <a:r>
                <a:rPr lang="pt-BR" dirty="0"/>
                <a:t>Input</a:t>
              </a:r>
            </a:p>
          </p:txBody>
        </p:sp>
        <p:sp>
          <p:nvSpPr>
            <p:cNvPr id="16" name="CaixaDeTexto 15">
              <a:extLst>
                <a:ext uri="{FF2B5EF4-FFF2-40B4-BE49-F238E27FC236}">
                  <a16:creationId xmlns:a16="http://schemas.microsoft.com/office/drawing/2014/main" id="{76C8B262-6054-1EC9-24FC-F0E6F6CB657D}"/>
                </a:ext>
              </a:extLst>
            </p:cNvPr>
            <p:cNvSpPr txBox="1"/>
            <p:nvPr/>
          </p:nvSpPr>
          <p:spPr>
            <a:xfrm>
              <a:off x="2746265" y="2673169"/>
              <a:ext cx="858783" cy="369332"/>
            </a:xfrm>
            <a:prstGeom prst="rect">
              <a:avLst/>
            </a:prstGeom>
            <a:noFill/>
          </p:spPr>
          <p:txBody>
            <a:bodyPr wrap="square" rtlCol="0">
              <a:spAutoFit/>
            </a:bodyPr>
            <a:lstStyle/>
            <a:p>
              <a:pPr algn="ctr"/>
              <a:r>
                <a:rPr lang="pt-BR" dirty="0"/>
                <a:t>Kernel</a:t>
              </a:r>
            </a:p>
          </p:txBody>
        </p:sp>
        <p:sp>
          <p:nvSpPr>
            <p:cNvPr id="17" name="CaixaDeTexto 16">
              <a:extLst>
                <a:ext uri="{FF2B5EF4-FFF2-40B4-BE49-F238E27FC236}">
                  <a16:creationId xmlns:a16="http://schemas.microsoft.com/office/drawing/2014/main" id="{42EBEA7C-E891-80AF-EB7F-19CD72A35768}"/>
                </a:ext>
              </a:extLst>
            </p:cNvPr>
            <p:cNvSpPr txBox="1"/>
            <p:nvPr/>
          </p:nvSpPr>
          <p:spPr>
            <a:xfrm>
              <a:off x="4279461" y="2673169"/>
              <a:ext cx="870606" cy="369332"/>
            </a:xfrm>
            <a:prstGeom prst="rect">
              <a:avLst/>
            </a:prstGeom>
            <a:noFill/>
          </p:spPr>
          <p:txBody>
            <a:bodyPr wrap="square" rtlCol="0">
              <a:spAutoFit/>
            </a:bodyPr>
            <a:lstStyle/>
            <a:p>
              <a:pPr algn="ctr"/>
              <a:r>
                <a:rPr lang="pt-BR" dirty="0"/>
                <a:t>Output</a:t>
              </a:r>
            </a:p>
          </p:txBody>
        </p:sp>
      </p:grpSp>
      <p:sp>
        <p:nvSpPr>
          <p:cNvPr id="3" name="Seta: para Baixo 2">
            <a:extLst>
              <a:ext uri="{FF2B5EF4-FFF2-40B4-BE49-F238E27FC236}">
                <a16:creationId xmlns:a16="http://schemas.microsoft.com/office/drawing/2014/main" id="{20FFCDFB-D30B-EE37-7EBD-E01B18A1100B}"/>
              </a:ext>
            </a:extLst>
          </p:cNvPr>
          <p:cNvSpPr/>
          <p:nvPr/>
        </p:nvSpPr>
        <p:spPr>
          <a:xfrm>
            <a:off x="2869324" y="3757991"/>
            <a:ext cx="735724" cy="62684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25236317-8512-751D-DD1D-20B071AC5DE9}"/>
                  </a:ext>
                </a:extLst>
              </p:cNvPr>
              <p:cNvSpPr txBox="1"/>
              <p:nvPr/>
            </p:nvSpPr>
            <p:spPr>
              <a:xfrm>
                <a:off x="111102" y="5905943"/>
                <a:ext cx="2291137" cy="923330"/>
              </a:xfrm>
              <a:prstGeom prst="rect">
                <a:avLst/>
              </a:prstGeom>
              <a:noFill/>
            </p:spPr>
            <p:txBody>
              <a:bodyPr wrap="square" rtlCol="0">
                <a:spAutoFit/>
              </a:bodyPr>
              <a:lstStyle/>
              <a:p>
                <a14:m>
                  <m:oMath xmlns:m="http://schemas.openxmlformats.org/officeDocument/2006/math">
                    <m:r>
                      <a:rPr lang="pt-BR" sz="1800" i="1" smtClean="0">
                        <a:latin typeface="Cambria Math" panose="02040503050406030204" pitchFamily="18" charset="0"/>
                        <a:ea typeface="Cambria Math" panose="02040503050406030204" pitchFamily="18" charset="0"/>
                      </a:rPr>
                      <m:t>𝐼</m:t>
                    </m:r>
                  </m:oMath>
                </a14:m>
                <a:r>
                  <a:rPr lang="pt-BR" sz="1800" dirty="0">
                    <a:latin typeface="Cambria Math" panose="02040503050406030204" pitchFamily="18" charset="0"/>
                    <a:ea typeface="Cambria Math" panose="02040503050406030204" pitchFamily="18" charset="0"/>
                  </a:rPr>
                  <a:t> : input</a:t>
                </a:r>
              </a:p>
              <a:p>
                <a14:m>
                  <m:oMath xmlns:m="http://schemas.openxmlformats.org/officeDocument/2006/math">
                    <m:r>
                      <a:rPr lang="pt-BR" sz="1800" b="0" i="1" smtClean="0">
                        <a:latin typeface="Cambria Math" panose="02040503050406030204" pitchFamily="18" charset="0"/>
                        <a:ea typeface="Cambria Math" panose="02040503050406030204" pitchFamily="18" charset="0"/>
                      </a:rPr>
                      <m:t>𝐾</m:t>
                    </m:r>
                  </m:oMath>
                </a14:m>
                <a:r>
                  <a:rPr lang="pt-BR" sz="1800" b="0" dirty="0">
                    <a:latin typeface="Cambria Math" panose="02040503050406030204" pitchFamily="18" charset="0"/>
                    <a:ea typeface="Cambria Math" panose="02040503050406030204" pitchFamily="18" charset="0"/>
                  </a:rPr>
                  <a:t>: kernel</a:t>
                </a:r>
              </a:p>
              <a:p>
                <a14:m>
                  <m:oMath xmlns:m="http://schemas.openxmlformats.org/officeDocument/2006/math">
                    <m:r>
                      <a:rPr lang="pt-BR" sz="1800" b="0" i="1" smtClean="0">
                        <a:latin typeface="Cambria Math" panose="02040503050406030204" pitchFamily="18" charset="0"/>
                        <a:ea typeface="Cambria Math" panose="02040503050406030204" pitchFamily="18" charset="0"/>
                      </a:rPr>
                      <m:t>𝑂</m:t>
                    </m:r>
                  </m:oMath>
                </a14:m>
                <a:r>
                  <a:rPr lang="pt-BR" dirty="0"/>
                  <a:t>: output</a:t>
                </a:r>
              </a:p>
            </p:txBody>
          </p:sp>
        </mc:Choice>
        <mc:Fallback xmlns="">
          <p:sp>
            <p:nvSpPr>
              <p:cNvPr id="4" name="CaixaDeTexto 3">
                <a:extLst>
                  <a:ext uri="{FF2B5EF4-FFF2-40B4-BE49-F238E27FC236}">
                    <a16:creationId xmlns:a16="http://schemas.microsoft.com/office/drawing/2014/main" id="{25236317-8512-751D-DD1D-20B071AC5DE9}"/>
                  </a:ext>
                </a:extLst>
              </p:cNvPr>
              <p:cNvSpPr txBox="1">
                <a:spLocks noRot="1" noChangeAspect="1" noMove="1" noResize="1" noEditPoints="1" noAdjustHandles="1" noChangeArrowheads="1" noChangeShapeType="1" noTextEdit="1"/>
              </p:cNvSpPr>
              <p:nvPr/>
            </p:nvSpPr>
            <p:spPr>
              <a:xfrm>
                <a:off x="111102" y="5905943"/>
                <a:ext cx="2291137" cy="923330"/>
              </a:xfrm>
              <a:prstGeom prst="rect">
                <a:avLst/>
              </a:prstGeom>
              <a:blipFill>
                <a:blip r:embed="rId7"/>
                <a:stretch>
                  <a:fillRect t="-4636" b="-9934"/>
                </a:stretch>
              </a:blipFill>
            </p:spPr>
            <p:txBody>
              <a:bodyPr/>
              <a:lstStyle/>
              <a:p>
                <a:r>
                  <a:rPr lang="pt-BR">
                    <a:noFill/>
                  </a:rPr>
                  <a:t> </a:t>
                </a:r>
              </a:p>
            </p:txBody>
          </p:sp>
        </mc:Fallback>
      </mc:AlternateContent>
    </p:spTree>
    <p:extLst>
      <p:ext uri="{BB962C8B-B14F-4D97-AF65-F5344CB8AC3E}">
        <p14:creationId xmlns:p14="http://schemas.microsoft.com/office/powerpoint/2010/main" val="23533962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Conector reto 38">
            <a:extLst>
              <a:ext uri="{FF2B5EF4-FFF2-40B4-BE49-F238E27FC236}">
                <a16:creationId xmlns:a16="http://schemas.microsoft.com/office/drawing/2014/main" id="{92333203-DD75-95F3-445A-FF387DB74693}"/>
              </a:ext>
            </a:extLst>
          </p:cNvPr>
          <p:cNvCxnSpPr>
            <a:cxnSpLocks/>
          </p:cNvCxnSpPr>
          <p:nvPr/>
        </p:nvCxnSpPr>
        <p:spPr>
          <a:xfrm>
            <a:off x="1707356" y="2546919"/>
            <a:ext cx="1897692" cy="18542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F4CF36CD-4569-3C2D-7DC0-625C74DE6CB4}"/>
              </a:ext>
            </a:extLst>
          </p:cNvPr>
          <p:cNvCxnSpPr/>
          <p:nvPr/>
        </p:nvCxnSpPr>
        <p:spPr>
          <a:xfrm>
            <a:off x="1707356" y="3288506"/>
            <a:ext cx="1897692" cy="185513"/>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1" name="Conector reto 30">
            <a:extLst>
              <a:ext uri="{FF2B5EF4-FFF2-40B4-BE49-F238E27FC236}">
                <a16:creationId xmlns:a16="http://schemas.microsoft.com/office/drawing/2014/main" id="{7DA86514-C355-EB56-2B2A-46EBD71C9F8B}"/>
              </a:ext>
            </a:extLst>
          </p:cNvPr>
          <p:cNvCxnSpPr/>
          <p:nvPr/>
        </p:nvCxnSpPr>
        <p:spPr>
          <a:xfrm>
            <a:off x="838200" y="3288506"/>
            <a:ext cx="1896242" cy="185513"/>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96DB7399-AC46-A6E1-01FA-F088ADE4FBC2}"/>
              </a:ext>
            </a:extLst>
          </p:cNvPr>
          <p:cNvSpPr>
            <a:spLocks noGrp="1"/>
          </p:cNvSpPr>
          <p:nvPr>
            <p:ph type="title"/>
          </p:nvPr>
        </p:nvSpPr>
        <p:spPr/>
        <p:txBody>
          <a:bodyPr/>
          <a:lstStyle/>
          <a:p>
            <a:r>
              <a:rPr lang="pt-BR" dirty="0"/>
              <a:t>Operação de convolução com 1 canal</a:t>
            </a:r>
          </a:p>
        </p:txBody>
      </p:sp>
      <p:sp>
        <p:nvSpPr>
          <p:cNvPr id="6" name="Espaço Reservado para Conteúdo 5">
            <a:extLst>
              <a:ext uri="{FF2B5EF4-FFF2-40B4-BE49-F238E27FC236}">
                <a16:creationId xmlns:a16="http://schemas.microsoft.com/office/drawing/2014/main" id="{96C3292B-4443-865B-28D7-E54C4111F076}"/>
              </a:ext>
            </a:extLst>
          </p:cNvPr>
          <p:cNvSpPr>
            <a:spLocks noGrp="1"/>
          </p:cNvSpPr>
          <p:nvPr>
            <p:ph idx="1"/>
          </p:nvPr>
        </p:nvSpPr>
        <p:spPr>
          <a:xfrm>
            <a:off x="6611007" y="1825624"/>
            <a:ext cx="5465379" cy="5032375"/>
          </a:xfrm>
        </p:spPr>
        <p:txBody>
          <a:bodyPr>
            <a:normAutofit/>
          </a:bodyPr>
          <a:lstStyle/>
          <a:p>
            <a:r>
              <a:rPr lang="pt-BR" dirty="0"/>
              <a:t>Ao calcular a convolução, começamos com a </a:t>
            </a:r>
            <a:r>
              <a:rPr lang="pt-BR" b="1" i="1" dirty="0"/>
              <a:t>janela de convolução</a:t>
            </a:r>
            <a:r>
              <a:rPr lang="pt-BR" dirty="0"/>
              <a:t> no canto superior esquerdo do tensor de entrada. </a:t>
            </a:r>
          </a:p>
        </p:txBody>
      </p: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D08B629D-258D-3010-3F74-6583162CDAA0}"/>
                  </a:ext>
                </a:extLst>
              </p:cNvPr>
              <p:cNvSpPr txBox="1"/>
              <p:nvPr/>
            </p:nvSpPr>
            <p:spPr>
              <a:xfrm>
                <a:off x="0" y="4397098"/>
                <a:ext cx="6888072" cy="199965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𝑂</m:t>
                      </m:r>
                      <m:d>
                        <m:dPr>
                          <m:ctrlPr>
                            <a:rPr lang="pt-BR" sz="2800" i="1">
                              <a:latin typeface="Cambria Math" panose="02040503050406030204" pitchFamily="18" charset="0"/>
                            </a:rPr>
                          </m:ctrlPr>
                        </m:dPr>
                        <m:e>
                          <m:r>
                            <a:rPr lang="pt-BR" sz="2800" i="1">
                              <a:latin typeface="Cambria Math" panose="02040503050406030204" pitchFamily="18" charset="0"/>
                            </a:rPr>
                            <m:t>𝑖</m:t>
                          </m:r>
                          <m:r>
                            <a:rPr lang="pt-BR" sz="2800" i="1">
                              <a:latin typeface="Cambria Math" panose="02040503050406030204" pitchFamily="18" charset="0"/>
                            </a:rPr>
                            <m:t>,</m:t>
                          </m:r>
                          <m:r>
                            <a:rPr lang="pt-BR" sz="2800" i="1">
                              <a:latin typeface="Cambria Math" panose="02040503050406030204" pitchFamily="18" charset="0"/>
                            </a:rPr>
                            <m:t>𝑗</m:t>
                          </m:r>
                        </m:e>
                      </m:d>
                      <m:r>
                        <a:rPr lang="pt-BR" sz="2800" i="1">
                          <a:latin typeface="Cambria Math" panose="02040503050406030204" pitchFamily="18" charset="0"/>
                        </a:rPr>
                        <m:t>=</m:t>
                      </m:r>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𝑚</m:t>
                          </m:r>
                        </m:sub>
                        <m:sup/>
                        <m:e>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𝑛</m:t>
                              </m:r>
                            </m:sub>
                            <m:sup/>
                            <m:e>
                              <m:r>
                                <a:rPr lang="pt-BR" sz="2800" i="1">
                                  <a:latin typeface="Cambria Math" panose="02040503050406030204" pitchFamily="18" charset="0"/>
                                  <a:ea typeface="Cambria Math" panose="02040503050406030204" pitchFamily="18" charset="0"/>
                                </a:rPr>
                                <m:t>𝐼</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𝑖</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𝑗</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r>
                                <a:rPr lang="pt-BR" sz="2800" i="1">
                                  <a:latin typeface="Cambria Math" panose="02040503050406030204" pitchFamily="18" charset="0"/>
                                  <a:ea typeface="Cambria Math" panose="02040503050406030204" pitchFamily="18" charset="0"/>
                                </a:rPr>
                                <m:t>)</m:t>
                              </m:r>
                            </m:e>
                          </m:nary>
                        </m:e>
                      </m:nary>
                      <m:r>
                        <a:rPr lang="pt-BR" sz="2800" i="1">
                          <a:latin typeface="Cambria Math" panose="02040503050406030204" pitchFamily="18" charset="0"/>
                          <a:ea typeface="Cambria Math" panose="02040503050406030204" pitchFamily="18" charset="0"/>
                        </a:rPr>
                        <m:t>𝐾</m:t>
                      </m:r>
                      <m:d>
                        <m:dPr>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e>
                      </m:d>
                    </m:oMath>
                  </m:oMathPara>
                </a14:m>
                <a:endParaRPr lang="pt-BR" sz="280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=0∗0+1∗1+3∗2+4∗3</m:t>
                      </m:r>
                    </m:oMath>
                  </m:oMathPara>
                </a14:m>
                <a:endParaRPr lang="pt-BR" sz="2800"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=19</m:t>
                      </m:r>
                    </m:oMath>
                  </m:oMathPara>
                </a14:m>
                <a:endParaRPr lang="pt-BR" sz="2800" i="1" dirty="0">
                  <a:ea typeface="Cambria Math" panose="02040503050406030204" pitchFamily="18" charset="0"/>
                </a:endParaRPr>
              </a:p>
            </p:txBody>
          </p:sp>
        </mc:Choice>
        <mc:Fallback xmlns="">
          <p:sp>
            <p:nvSpPr>
              <p:cNvPr id="14" name="CaixaDeTexto 13">
                <a:extLst>
                  <a:ext uri="{FF2B5EF4-FFF2-40B4-BE49-F238E27FC236}">
                    <a16:creationId xmlns:a16="http://schemas.microsoft.com/office/drawing/2014/main" id="{D08B629D-258D-3010-3F74-6583162CDAA0}"/>
                  </a:ext>
                </a:extLst>
              </p:cNvPr>
              <p:cNvSpPr txBox="1">
                <a:spLocks noRot="1" noChangeAspect="1" noMove="1" noResize="1" noEditPoints="1" noAdjustHandles="1" noChangeArrowheads="1" noChangeShapeType="1" noTextEdit="1"/>
              </p:cNvSpPr>
              <p:nvPr/>
            </p:nvSpPr>
            <p:spPr>
              <a:xfrm>
                <a:off x="0" y="4397098"/>
                <a:ext cx="6888072" cy="1999650"/>
              </a:xfrm>
              <a:prstGeom prst="rect">
                <a:avLst/>
              </a:prstGeom>
              <a:blipFill>
                <a:blip r:embed="rId3"/>
                <a:stretch>
                  <a:fillRect/>
                </a:stretch>
              </a:blipFill>
            </p:spPr>
            <p:txBody>
              <a:bodyPr/>
              <a:lstStyle/>
              <a:p>
                <a:r>
                  <a:rPr lang="pt-BR">
                    <a:noFill/>
                  </a:rPr>
                  <a:t> </a:t>
                </a:r>
              </a:p>
            </p:txBody>
          </p:sp>
        </mc:Fallback>
      </mc:AlternateContent>
      <p:grpSp>
        <p:nvGrpSpPr>
          <p:cNvPr id="18" name="Agrupar 17">
            <a:extLst>
              <a:ext uri="{FF2B5EF4-FFF2-40B4-BE49-F238E27FC236}">
                <a16:creationId xmlns:a16="http://schemas.microsoft.com/office/drawing/2014/main" id="{3D4840A5-A7FE-7736-7256-0BF65657B1E6}"/>
              </a:ext>
            </a:extLst>
          </p:cNvPr>
          <p:cNvGrpSpPr/>
          <p:nvPr/>
        </p:nvGrpSpPr>
        <p:grpSpPr>
          <a:xfrm>
            <a:off x="838200" y="2177587"/>
            <a:ext cx="4311868" cy="1481852"/>
            <a:chOff x="838200" y="2503408"/>
            <a:chExt cx="4311868" cy="1481852"/>
          </a:xfrm>
        </p:grpSpPr>
        <mc:AlternateContent xmlns:mc="http://schemas.openxmlformats.org/markup-compatibility/2006" xmlns:a14="http://schemas.microsoft.com/office/drawing/2010/main">
          <mc:Choice Requires="a14">
            <p:graphicFrame>
              <p:nvGraphicFramePr>
                <p:cNvPr id="7" name="Tabela 4">
                  <a:extLst>
                    <a:ext uri="{FF2B5EF4-FFF2-40B4-BE49-F238E27FC236}">
                      <a16:creationId xmlns:a16="http://schemas.microsoft.com/office/drawing/2014/main" id="{C4C2D6BD-31E3-2F49-63EB-CFE4150DDAF6}"/>
                    </a:ext>
                  </a:extLst>
                </p:cNvPr>
                <p:cNvGraphicFramePr>
                  <a:graphicFrameLocks/>
                </p:cNvGraphicFramePr>
                <p:nvPr/>
              </p:nvGraphicFramePr>
              <p:xfrm>
                <a:off x="838200" y="2872740"/>
                <a:ext cx="1305909" cy="111252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gridCol w="435303">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mc:Choice>
          <mc:Fallback xmlns="">
            <p:graphicFrame>
              <p:nvGraphicFramePr>
                <p:cNvPr id="7" name="Tabela 4">
                  <a:extLst>
                    <a:ext uri="{FF2B5EF4-FFF2-40B4-BE49-F238E27FC236}">
                      <a16:creationId xmlns:a16="http://schemas.microsoft.com/office/drawing/2014/main" id="{C4C2D6BD-31E3-2F49-63EB-CFE4150DDAF6}"/>
                    </a:ext>
                  </a:extLst>
                </p:cNvPr>
                <p:cNvGraphicFramePr>
                  <a:graphicFrameLocks/>
                </p:cNvGraphicFramePr>
                <p:nvPr>
                  <p:extLst>
                    <p:ext uri="{D42A27DB-BD31-4B8C-83A1-F6EECF244321}">
                      <p14:modId xmlns:p14="http://schemas.microsoft.com/office/powerpoint/2010/main" val="3958000016"/>
                    </p:ext>
                  </p:extLst>
                </p:nvPr>
              </p:nvGraphicFramePr>
              <p:xfrm>
                <a:off x="838200" y="2872740"/>
                <a:ext cx="1305909" cy="111252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gridCol w="435303">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312480A3-50D2-93DB-2FC2-4DBF0CE8B18C}"/>
                    </a:ext>
                  </a:extLst>
                </p:cNvPr>
                <p:cNvSpPr txBox="1"/>
                <p:nvPr/>
              </p:nvSpPr>
              <p:spPr>
                <a:xfrm>
                  <a:off x="2132286" y="316965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10" name="CaixaDeTexto 9">
                  <a:extLst>
                    <a:ext uri="{FF2B5EF4-FFF2-40B4-BE49-F238E27FC236}">
                      <a16:creationId xmlns:a16="http://schemas.microsoft.com/office/drawing/2014/main" id="{312480A3-50D2-93DB-2FC2-4DBF0CE8B18C}"/>
                    </a:ext>
                  </a:extLst>
                </p:cNvPr>
                <p:cNvSpPr txBox="1">
                  <a:spLocks noRot="1" noChangeAspect="1" noMove="1" noResize="1" noEditPoints="1" noAdjustHandles="1" noChangeArrowheads="1" noChangeShapeType="1" noTextEdit="1"/>
                </p:cNvSpPr>
                <p:nvPr/>
              </p:nvSpPr>
              <p:spPr>
                <a:xfrm>
                  <a:off x="2132286" y="3169659"/>
                  <a:ext cx="578069" cy="461665"/>
                </a:xfrm>
                <a:prstGeom prst="rect">
                  <a:avLst/>
                </a:prstGeom>
                <a:blipFill>
                  <a:blip r:embed="rId5"/>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1CBE637D-BCDA-1557-B962-763A4DEE29A5}"/>
                    </a:ext>
                  </a:extLst>
                </p:cNvPr>
                <p:cNvSpPr txBox="1"/>
                <p:nvPr/>
              </p:nvSpPr>
              <p:spPr>
                <a:xfrm>
                  <a:off x="3653220" y="3108104"/>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1" name="CaixaDeTexto 10">
                  <a:extLst>
                    <a:ext uri="{FF2B5EF4-FFF2-40B4-BE49-F238E27FC236}">
                      <a16:creationId xmlns:a16="http://schemas.microsoft.com/office/drawing/2014/main" id="{1CBE637D-BCDA-1557-B962-763A4DEE29A5}"/>
                    </a:ext>
                  </a:extLst>
                </p:cNvPr>
                <p:cNvSpPr txBox="1">
                  <a:spLocks noRot="1" noChangeAspect="1" noMove="1" noResize="1" noEditPoints="1" noAdjustHandles="1" noChangeArrowheads="1" noChangeShapeType="1" noTextEdit="1"/>
                </p:cNvSpPr>
                <p:nvPr/>
              </p:nvSpPr>
              <p:spPr>
                <a:xfrm>
                  <a:off x="3653220" y="3108104"/>
                  <a:ext cx="578069" cy="523220"/>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12" name="Tabela 4">
                  <a:extLst>
                    <a:ext uri="{FF2B5EF4-FFF2-40B4-BE49-F238E27FC236}">
                      <a16:creationId xmlns:a16="http://schemas.microsoft.com/office/drawing/2014/main" id="{09CC5A7F-CFC9-B6FB-7B31-611EFC1892DC}"/>
                    </a:ext>
                  </a:extLst>
                </p:cNvPr>
                <p:cNvGraphicFramePr>
                  <a:graphicFrameLocks/>
                </p:cNvGraphicFramePr>
                <p:nvPr/>
              </p:nvGraphicFramePr>
              <p:xfrm>
                <a:off x="4279462" y="305816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12" name="Tabela 4">
                  <a:extLst>
                    <a:ext uri="{FF2B5EF4-FFF2-40B4-BE49-F238E27FC236}">
                      <a16:creationId xmlns:a16="http://schemas.microsoft.com/office/drawing/2014/main" id="{09CC5A7F-CFC9-B6FB-7B31-611EFC1892DC}"/>
                    </a:ext>
                  </a:extLst>
                </p:cNvPr>
                <p:cNvGraphicFramePr>
                  <a:graphicFrameLocks/>
                </p:cNvGraphicFramePr>
                <p:nvPr>
                  <p:extLst>
                    <p:ext uri="{D42A27DB-BD31-4B8C-83A1-F6EECF244321}">
                      <p14:modId xmlns:p14="http://schemas.microsoft.com/office/powerpoint/2010/main" val="2273965621"/>
                    </p:ext>
                  </p:extLst>
                </p:nvPr>
              </p:nvGraphicFramePr>
              <p:xfrm>
                <a:off x="4279462" y="305816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p:sp>
          <p:nvSpPr>
            <p:cNvPr id="15" name="CaixaDeTexto 14">
              <a:extLst>
                <a:ext uri="{FF2B5EF4-FFF2-40B4-BE49-F238E27FC236}">
                  <a16:creationId xmlns:a16="http://schemas.microsoft.com/office/drawing/2014/main" id="{1DD30C51-7FC3-C492-E7BB-85C7BC47423B}"/>
                </a:ext>
              </a:extLst>
            </p:cNvPr>
            <p:cNvSpPr txBox="1"/>
            <p:nvPr/>
          </p:nvSpPr>
          <p:spPr>
            <a:xfrm>
              <a:off x="838200" y="2503408"/>
              <a:ext cx="1294085" cy="369332"/>
            </a:xfrm>
            <a:prstGeom prst="rect">
              <a:avLst/>
            </a:prstGeom>
            <a:noFill/>
          </p:spPr>
          <p:txBody>
            <a:bodyPr wrap="square" rtlCol="0">
              <a:spAutoFit/>
            </a:bodyPr>
            <a:lstStyle/>
            <a:p>
              <a:pPr algn="ctr"/>
              <a:r>
                <a:rPr lang="pt-BR" dirty="0"/>
                <a:t>Input</a:t>
              </a:r>
            </a:p>
          </p:txBody>
        </p:sp>
        <p:sp>
          <p:nvSpPr>
            <p:cNvPr id="16" name="CaixaDeTexto 15">
              <a:extLst>
                <a:ext uri="{FF2B5EF4-FFF2-40B4-BE49-F238E27FC236}">
                  <a16:creationId xmlns:a16="http://schemas.microsoft.com/office/drawing/2014/main" id="{76C8B262-6054-1EC9-24FC-F0E6F6CB657D}"/>
                </a:ext>
              </a:extLst>
            </p:cNvPr>
            <p:cNvSpPr txBox="1"/>
            <p:nvPr/>
          </p:nvSpPr>
          <p:spPr>
            <a:xfrm>
              <a:off x="2746265" y="2673169"/>
              <a:ext cx="858783" cy="369332"/>
            </a:xfrm>
            <a:prstGeom prst="rect">
              <a:avLst/>
            </a:prstGeom>
            <a:noFill/>
          </p:spPr>
          <p:txBody>
            <a:bodyPr wrap="square" rtlCol="0">
              <a:spAutoFit/>
            </a:bodyPr>
            <a:lstStyle/>
            <a:p>
              <a:pPr algn="ctr"/>
              <a:r>
                <a:rPr lang="pt-BR" dirty="0"/>
                <a:t>Kernel</a:t>
              </a:r>
            </a:p>
          </p:txBody>
        </p:sp>
        <p:sp>
          <p:nvSpPr>
            <p:cNvPr id="17" name="CaixaDeTexto 16">
              <a:extLst>
                <a:ext uri="{FF2B5EF4-FFF2-40B4-BE49-F238E27FC236}">
                  <a16:creationId xmlns:a16="http://schemas.microsoft.com/office/drawing/2014/main" id="{42EBEA7C-E891-80AF-EB7F-19CD72A35768}"/>
                </a:ext>
              </a:extLst>
            </p:cNvPr>
            <p:cNvSpPr txBox="1"/>
            <p:nvPr/>
          </p:nvSpPr>
          <p:spPr>
            <a:xfrm>
              <a:off x="4279461" y="2673169"/>
              <a:ext cx="870606" cy="369332"/>
            </a:xfrm>
            <a:prstGeom prst="rect">
              <a:avLst/>
            </a:prstGeom>
            <a:noFill/>
          </p:spPr>
          <p:txBody>
            <a:bodyPr wrap="square" rtlCol="0">
              <a:spAutoFit/>
            </a:bodyPr>
            <a:lstStyle/>
            <a:p>
              <a:pPr algn="ctr"/>
              <a:r>
                <a:rPr lang="pt-BR" dirty="0"/>
                <a:t>Output</a:t>
              </a:r>
            </a:p>
          </p:txBody>
        </p:sp>
        <mc:AlternateContent xmlns:mc="http://schemas.openxmlformats.org/markup-compatibility/2006" xmlns:a14="http://schemas.microsoft.com/office/drawing/2010/main">
          <mc:Choice Requires="a14">
            <p:graphicFrame>
              <p:nvGraphicFramePr>
                <p:cNvPr id="8" name="Tabela 4">
                  <a:extLst>
                    <a:ext uri="{FF2B5EF4-FFF2-40B4-BE49-F238E27FC236}">
                      <a16:creationId xmlns:a16="http://schemas.microsoft.com/office/drawing/2014/main" id="{5F214703-DA81-DEF4-831A-390E707C56EF}"/>
                    </a:ext>
                  </a:extLst>
                </p:cNvPr>
                <p:cNvGraphicFramePr>
                  <a:graphicFrameLocks/>
                </p:cNvGraphicFramePr>
                <p:nvPr/>
              </p:nvGraphicFramePr>
              <p:xfrm>
                <a:off x="2734442" y="305816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8" name="Tabela 4">
                  <a:extLst>
                    <a:ext uri="{FF2B5EF4-FFF2-40B4-BE49-F238E27FC236}">
                      <a16:creationId xmlns:a16="http://schemas.microsoft.com/office/drawing/2014/main" id="{5F214703-DA81-DEF4-831A-390E707C56EF}"/>
                    </a:ext>
                  </a:extLst>
                </p:cNvPr>
                <p:cNvGraphicFramePr>
                  <a:graphicFrameLocks/>
                </p:cNvGraphicFramePr>
                <p:nvPr>
                  <p:extLst>
                    <p:ext uri="{D42A27DB-BD31-4B8C-83A1-F6EECF244321}">
                      <p14:modId xmlns:p14="http://schemas.microsoft.com/office/powerpoint/2010/main" val="3103282144"/>
                    </p:ext>
                  </p:extLst>
                </p:nvPr>
              </p:nvGraphicFramePr>
              <p:xfrm>
                <a:off x="2734442" y="305816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p:grpSp>
      <p:cxnSp>
        <p:nvCxnSpPr>
          <p:cNvPr id="35" name="Conector reto 34">
            <a:extLst>
              <a:ext uri="{FF2B5EF4-FFF2-40B4-BE49-F238E27FC236}">
                <a16:creationId xmlns:a16="http://schemas.microsoft.com/office/drawing/2014/main" id="{1ED2284E-862D-3385-A95D-08F11A4C58CC}"/>
              </a:ext>
            </a:extLst>
          </p:cNvPr>
          <p:cNvCxnSpPr>
            <a:cxnSpLocks/>
          </p:cNvCxnSpPr>
          <p:nvPr/>
        </p:nvCxnSpPr>
        <p:spPr>
          <a:xfrm>
            <a:off x="838200" y="2546919"/>
            <a:ext cx="1896242" cy="18542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2" name="CaixaDeTexto 41">
            <a:extLst>
              <a:ext uri="{FF2B5EF4-FFF2-40B4-BE49-F238E27FC236}">
                <a16:creationId xmlns:a16="http://schemas.microsoft.com/office/drawing/2014/main" id="{4C76E058-0378-65D5-ADEC-A97A871CBAFE}"/>
              </a:ext>
            </a:extLst>
          </p:cNvPr>
          <p:cNvSpPr txBox="1"/>
          <p:nvPr/>
        </p:nvSpPr>
        <p:spPr>
          <a:xfrm>
            <a:off x="0" y="1734169"/>
            <a:ext cx="1535872" cy="461665"/>
          </a:xfrm>
          <a:prstGeom prst="rect">
            <a:avLst/>
          </a:prstGeom>
          <a:noFill/>
        </p:spPr>
        <p:txBody>
          <a:bodyPr wrap="square" rtlCol="0">
            <a:spAutoFit/>
          </a:bodyPr>
          <a:lstStyle/>
          <a:p>
            <a:pPr algn="ctr"/>
            <a:r>
              <a:rPr lang="pt-BR" sz="1200" dirty="0"/>
              <a:t>Janela de convolução ou campo receptivo</a:t>
            </a:r>
          </a:p>
        </p:txBody>
      </p:sp>
      <p:cxnSp>
        <p:nvCxnSpPr>
          <p:cNvPr id="46" name="Conector: Curvo 45">
            <a:extLst>
              <a:ext uri="{FF2B5EF4-FFF2-40B4-BE49-F238E27FC236}">
                <a16:creationId xmlns:a16="http://schemas.microsoft.com/office/drawing/2014/main" id="{7A7C2766-37C5-C0D2-ED4B-9B2709D52B62}"/>
              </a:ext>
            </a:extLst>
          </p:cNvPr>
          <p:cNvCxnSpPr>
            <a:cxnSpLocks/>
          </p:cNvCxnSpPr>
          <p:nvPr/>
        </p:nvCxnSpPr>
        <p:spPr>
          <a:xfrm rot="16200000" flipH="1">
            <a:off x="261889" y="2392413"/>
            <a:ext cx="635861" cy="33720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3562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B3FED-5D1A-7084-5333-A3B2FA75F608}"/>
              </a:ext>
            </a:extLst>
          </p:cNvPr>
          <p:cNvSpPr>
            <a:spLocks noGrp="1"/>
          </p:cNvSpPr>
          <p:nvPr>
            <p:ph type="title"/>
          </p:nvPr>
        </p:nvSpPr>
        <p:spPr/>
        <p:txBody>
          <a:bodyPr/>
          <a:lstStyle/>
          <a:p>
            <a:r>
              <a:rPr lang="pt-BR" dirty="0"/>
              <a:t>O que vamos ver?</a:t>
            </a:r>
          </a:p>
        </p:txBody>
      </p:sp>
      <p:sp>
        <p:nvSpPr>
          <p:cNvPr id="3" name="Espaço Reservado para Conteúdo 2">
            <a:extLst>
              <a:ext uri="{FF2B5EF4-FFF2-40B4-BE49-F238E27FC236}">
                <a16:creationId xmlns:a16="http://schemas.microsoft.com/office/drawing/2014/main" id="{25FE7774-7186-A846-D8DE-518B2CBF4EBD}"/>
              </a:ext>
            </a:extLst>
          </p:cNvPr>
          <p:cNvSpPr>
            <a:spLocks noGrp="1"/>
          </p:cNvSpPr>
          <p:nvPr>
            <p:ph idx="1"/>
          </p:nvPr>
        </p:nvSpPr>
        <p:spPr>
          <a:xfrm>
            <a:off x="838199" y="1825624"/>
            <a:ext cx="11154103" cy="5032376"/>
          </a:xfrm>
        </p:spPr>
        <p:txBody>
          <a:bodyPr>
            <a:normAutofit lnSpcReduction="10000"/>
          </a:bodyPr>
          <a:lstStyle/>
          <a:p>
            <a:r>
              <a:rPr lang="pt-BR" dirty="0"/>
              <a:t>Até agora, nossas redes neurais continham apenas dois tipos de camadas: </a:t>
            </a:r>
            <a:r>
              <a:rPr lang="pt-BR" b="1" i="1" dirty="0">
                <a:solidFill>
                  <a:srgbClr val="00B050"/>
                </a:solidFill>
              </a:rPr>
              <a:t>densas</a:t>
            </a:r>
            <a:r>
              <a:rPr lang="pt-BR" dirty="0"/>
              <a:t> e de </a:t>
            </a:r>
            <a:r>
              <a:rPr lang="pt-BR" b="1" i="1" dirty="0">
                <a:solidFill>
                  <a:srgbClr val="00B050"/>
                </a:solidFill>
              </a:rPr>
              <a:t>achatamento</a:t>
            </a:r>
            <a:r>
              <a:rPr lang="pt-BR" dirty="0"/>
              <a:t>. </a:t>
            </a:r>
          </a:p>
          <a:p>
            <a:r>
              <a:rPr lang="pt-BR" dirty="0"/>
              <a:t>Porém, um outro tipo muito importante são as </a:t>
            </a:r>
            <a:r>
              <a:rPr lang="pt-BR" b="1" i="1" dirty="0">
                <a:solidFill>
                  <a:srgbClr val="00B050"/>
                </a:solidFill>
              </a:rPr>
              <a:t>camadas convolucionais</a:t>
            </a:r>
            <a:r>
              <a:rPr lang="pt-BR" dirty="0"/>
              <a:t>.</a:t>
            </a:r>
          </a:p>
          <a:p>
            <a:r>
              <a:rPr lang="pt-BR" dirty="0"/>
              <a:t>Essas camadas formam as </a:t>
            </a:r>
            <a:r>
              <a:rPr lang="pt-BR" i="1" dirty="0" err="1"/>
              <a:t>Convolutional</a:t>
            </a:r>
            <a:r>
              <a:rPr lang="pt-BR" i="1" dirty="0"/>
              <a:t> Neural Networks</a:t>
            </a:r>
            <a:r>
              <a:rPr lang="pt-BR" dirty="0"/>
              <a:t> (</a:t>
            </a:r>
            <a:r>
              <a:rPr lang="pt-BR" dirty="0" err="1"/>
              <a:t>CNNs</a:t>
            </a:r>
            <a:r>
              <a:rPr lang="pt-BR" dirty="0"/>
              <a:t>).</a:t>
            </a:r>
          </a:p>
          <a:p>
            <a:r>
              <a:rPr lang="pt-BR" dirty="0"/>
              <a:t>A </a:t>
            </a:r>
            <a:r>
              <a:rPr lang="pt-BR" b="1" i="1" dirty="0">
                <a:solidFill>
                  <a:srgbClr val="00B050"/>
                </a:solidFill>
              </a:rPr>
              <a:t>principal diferença</a:t>
            </a:r>
            <a:r>
              <a:rPr lang="pt-BR" dirty="0"/>
              <a:t> para uma DNN é que ao invés de </a:t>
            </a:r>
            <a:r>
              <a:rPr lang="pt-BR" b="1" i="1" dirty="0">
                <a:solidFill>
                  <a:srgbClr val="00B050"/>
                </a:solidFill>
              </a:rPr>
              <a:t>aprender os pesos </a:t>
            </a:r>
            <a:r>
              <a:rPr lang="pt-BR" dirty="0"/>
              <a:t>das camadas densas, uma </a:t>
            </a:r>
            <a:r>
              <a:rPr lang="pt-BR" b="1" i="1" dirty="0">
                <a:solidFill>
                  <a:srgbClr val="00B050"/>
                </a:solidFill>
              </a:rPr>
              <a:t>CNN aprende </a:t>
            </a:r>
            <a:r>
              <a:rPr lang="pt-BR" dirty="0"/>
              <a:t>os valores de </a:t>
            </a:r>
            <a:r>
              <a:rPr lang="pt-BR" b="1" i="1" dirty="0">
                <a:solidFill>
                  <a:srgbClr val="00B050"/>
                </a:solidFill>
              </a:rPr>
              <a:t>filtros de convolução</a:t>
            </a:r>
            <a:r>
              <a:rPr lang="pt-BR" dirty="0">
                <a:solidFill>
                  <a:srgbClr val="00B050"/>
                </a:solidFill>
              </a:rPr>
              <a:t> </a:t>
            </a:r>
            <a:r>
              <a:rPr lang="pt-BR" dirty="0"/>
              <a:t>(ou apenas </a:t>
            </a:r>
            <a:r>
              <a:rPr lang="pt-BR" b="1" i="1" dirty="0"/>
              <a:t>filtros</a:t>
            </a:r>
            <a:r>
              <a:rPr lang="pt-BR" dirty="0"/>
              <a:t>, mas também chamados de </a:t>
            </a:r>
            <a:r>
              <a:rPr lang="pt-BR" b="1" i="1" dirty="0"/>
              <a:t>kernels</a:t>
            </a:r>
            <a:r>
              <a:rPr lang="pt-BR" dirty="0"/>
              <a:t>).</a:t>
            </a:r>
          </a:p>
          <a:p>
            <a:pPr lvl="1">
              <a:buFont typeface="Wingdings" panose="05000000000000000000" pitchFamily="2" charset="2"/>
              <a:buChar char="§"/>
            </a:pPr>
            <a:r>
              <a:rPr lang="pt-BR" dirty="0"/>
              <a:t>Esses filtros são muito eficientes em “compreender” o conteúdo de uma imagem ou vídeo.</a:t>
            </a:r>
          </a:p>
          <a:p>
            <a:r>
              <a:rPr lang="pt-BR" dirty="0" err="1"/>
              <a:t>CNNs</a:t>
            </a:r>
            <a:r>
              <a:rPr lang="pt-BR" dirty="0"/>
              <a:t> são usadas em tarefas de </a:t>
            </a:r>
            <a:r>
              <a:rPr lang="pt-BR" b="1" i="1" dirty="0">
                <a:solidFill>
                  <a:srgbClr val="00B050"/>
                </a:solidFill>
              </a:rPr>
              <a:t>visão computacional</a:t>
            </a:r>
            <a:r>
              <a:rPr lang="pt-BR" dirty="0"/>
              <a:t>, como, por exemplo, </a:t>
            </a:r>
            <a:r>
              <a:rPr lang="pt-BR" b="1" i="1" dirty="0">
                <a:effectLst/>
              </a:rPr>
              <a:t>reconhecimento de objetos</a:t>
            </a:r>
            <a:r>
              <a:rPr lang="pt-BR" b="0" i="0" dirty="0">
                <a:effectLst/>
              </a:rPr>
              <a:t>, </a:t>
            </a:r>
            <a:r>
              <a:rPr lang="pt-BR" b="1" i="1" dirty="0">
                <a:effectLst/>
              </a:rPr>
              <a:t>detecção de padrões</a:t>
            </a:r>
            <a:r>
              <a:rPr lang="pt-BR" b="0" i="0" dirty="0">
                <a:effectLst/>
              </a:rPr>
              <a:t>, </a:t>
            </a:r>
            <a:r>
              <a:rPr lang="pt-BR" b="1" i="1" dirty="0">
                <a:effectLst/>
              </a:rPr>
              <a:t>segmentação de imagens</a:t>
            </a:r>
            <a:r>
              <a:rPr lang="pt-BR" b="0" i="0" dirty="0">
                <a:effectLst/>
              </a:rPr>
              <a:t>, </a:t>
            </a:r>
            <a:r>
              <a:rPr lang="pt-BR" b="1" i="1" dirty="0">
                <a:effectLst/>
              </a:rPr>
              <a:t>rastreamento de objetos</a:t>
            </a:r>
            <a:r>
              <a:rPr lang="pt-BR" b="0" i="0" dirty="0">
                <a:effectLst/>
              </a:rPr>
              <a:t>, etc.</a:t>
            </a:r>
            <a:endParaRPr lang="pt-BR" dirty="0"/>
          </a:p>
        </p:txBody>
      </p:sp>
    </p:spTree>
    <p:extLst>
      <p:ext uri="{BB962C8B-B14F-4D97-AF65-F5344CB8AC3E}">
        <p14:creationId xmlns:p14="http://schemas.microsoft.com/office/powerpoint/2010/main" val="529739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DB7399-AC46-A6E1-01FA-F088ADE4FBC2}"/>
              </a:ext>
            </a:extLst>
          </p:cNvPr>
          <p:cNvSpPr>
            <a:spLocks noGrp="1"/>
          </p:cNvSpPr>
          <p:nvPr>
            <p:ph type="title"/>
          </p:nvPr>
        </p:nvSpPr>
        <p:spPr/>
        <p:txBody>
          <a:bodyPr/>
          <a:lstStyle/>
          <a:p>
            <a:r>
              <a:rPr lang="pt-BR" dirty="0"/>
              <a:t>Operação de convolução com 1 canal</a:t>
            </a:r>
          </a:p>
        </p:txBody>
      </p:sp>
      <p:sp>
        <p:nvSpPr>
          <p:cNvPr id="6" name="Espaço Reservado para Conteúdo 5">
            <a:extLst>
              <a:ext uri="{FF2B5EF4-FFF2-40B4-BE49-F238E27FC236}">
                <a16:creationId xmlns:a16="http://schemas.microsoft.com/office/drawing/2014/main" id="{96C3292B-4443-865B-28D7-E54C4111F076}"/>
              </a:ext>
            </a:extLst>
          </p:cNvPr>
          <p:cNvSpPr>
            <a:spLocks noGrp="1"/>
          </p:cNvSpPr>
          <p:nvPr>
            <p:ph idx="1"/>
          </p:nvPr>
        </p:nvSpPr>
        <p:spPr>
          <a:xfrm>
            <a:off x="6413061" y="1825624"/>
            <a:ext cx="5663325" cy="5032375"/>
          </a:xfrm>
        </p:spPr>
        <p:txBody>
          <a:bodyPr>
            <a:normAutofit/>
          </a:bodyPr>
          <a:lstStyle/>
          <a:p>
            <a:r>
              <a:rPr lang="pt-BR" dirty="0"/>
              <a:t>Em seguida, deslizamos a janela, por exemplo, um elemento para a direita. </a:t>
            </a:r>
          </a:p>
          <a:p>
            <a:endParaRPr lang="pt-BR" dirty="0"/>
          </a:p>
        </p:txBody>
      </p: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D08B629D-258D-3010-3F74-6583162CDAA0}"/>
                  </a:ext>
                </a:extLst>
              </p:cNvPr>
              <p:cNvSpPr txBox="1"/>
              <p:nvPr/>
            </p:nvSpPr>
            <p:spPr>
              <a:xfrm>
                <a:off x="242760" y="4311082"/>
                <a:ext cx="6170301" cy="199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𝑂</m:t>
                      </m:r>
                      <m:d>
                        <m:dPr>
                          <m:ctrlPr>
                            <a:rPr lang="pt-BR" sz="2800" i="1">
                              <a:latin typeface="Cambria Math" panose="02040503050406030204" pitchFamily="18" charset="0"/>
                            </a:rPr>
                          </m:ctrlPr>
                        </m:dPr>
                        <m:e>
                          <m:r>
                            <a:rPr lang="pt-BR" sz="2800" i="1">
                              <a:latin typeface="Cambria Math" panose="02040503050406030204" pitchFamily="18" charset="0"/>
                            </a:rPr>
                            <m:t>𝑖</m:t>
                          </m:r>
                          <m:r>
                            <a:rPr lang="pt-BR" sz="2800" i="1">
                              <a:latin typeface="Cambria Math" panose="02040503050406030204" pitchFamily="18" charset="0"/>
                            </a:rPr>
                            <m:t>,</m:t>
                          </m:r>
                          <m:r>
                            <a:rPr lang="pt-BR" sz="2800" i="1">
                              <a:latin typeface="Cambria Math" panose="02040503050406030204" pitchFamily="18" charset="0"/>
                            </a:rPr>
                            <m:t>𝑗</m:t>
                          </m:r>
                        </m:e>
                      </m:d>
                      <m:r>
                        <a:rPr lang="pt-BR" sz="2800" i="1">
                          <a:latin typeface="Cambria Math" panose="02040503050406030204" pitchFamily="18" charset="0"/>
                        </a:rPr>
                        <m:t>=</m:t>
                      </m:r>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𝑚</m:t>
                          </m:r>
                        </m:sub>
                        <m:sup/>
                        <m:e>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𝑛</m:t>
                              </m:r>
                            </m:sub>
                            <m:sup/>
                            <m:e>
                              <m:r>
                                <a:rPr lang="pt-BR" sz="2800" i="1">
                                  <a:latin typeface="Cambria Math" panose="02040503050406030204" pitchFamily="18" charset="0"/>
                                  <a:ea typeface="Cambria Math" panose="02040503050406030204" pitchFamily="18" charset="0"/>
                                </a:rPr>
                                <m:t>𝐼</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𝑖</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𝑗</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r>
                                <a:rPr lang="pt-BR" sz="2800" i="1">
                                  <a:latin typeface="Cambria Math" panose="02040503050406030204" pitchFamily="18" charset="0"/>
                                  <a:ea typeface="Cambria Math" panose="02040503050406030204" pitchFamily="18" charset="0"/>
                                </a:rPr>
                                <m:t>)</m:t>
                              </m:r>
                            </m:e>
                          </m:nary>
                        </m:e>
                      </m:nary>
                      <m:r>
                        <a:rPr lang="pt-BR" sz="2800" i="1">
                          <a:latin typeface="Cambria Math" panose="02040503050406030204" pitchFamily="18" charset="0"/>
                          <a:ea typeface="Cambria Math" panose="02040503050406030204" pitchFamily="18" charset="0"/>
                        </a:rPr>
                        <m:t>𝐾</m:t>
                      </m:r>
                      <m:d>
                        <m:dPr>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e>
                      </m:d>
                    </m:oMath>
                  </m:oMathPara>
                </a14:m>
                <a:endParaRPr lang="pt-BR" sz="28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=1∗0+2∗1+4∗2+5∗3</m:t>
                      </m:r>
                    </m:oMath>
                  </m:oMathPara>
                </a14:m>
                <a:endParaRPr lang="pt-BR" sz="28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=25</m:t>
                      </m:r>
                    </m:oMath>
                  </m:oMathPara>
                </a14:m>
                <a:endParaRPr lang="pt-BR" sz="2800" i="1" dirty="0">
                  <a:ea typeface="Cambria Math" panose="02040503050406030204" pitchFamily="18" charset="0"/>
                </a:endParaRPr>
              </a:p>
            </p:txBody>
          </p:sp>
        </mc:Choice>
        <mc:Fallback xmlns="">
          <p:sp>
            <p:nvSpPr>
              <p:cNvPr id="14" name="CaixaDeTexto 13">
                <a:extLst>
                  <a:ext uri="{FF2B5EF4-FFF2-40B4-BE49-F238E27FC236}">
                    <a16:creationId xmlns:a16="http://schemas.microsoft.com/office/drawing/2014/main" id="{D08B629D-258D-3010-3F74-6583162CDAA0}"/>
                  </a:ext>
                </a:extLst>
              </p:cNvPr>
              <p:cNvSpPr txBox="1">
                <a:spLocks noRot="1" noChangeAspect="1" noMove="1" noResize="1" noEditPoints="1" noAdjustHandles="1" noChangeArrowheads="1" noChangeShapeType="1" noTextEdit="1"/>
              </p:cNvSpPr>
              <p:nvPr/>
            </p:nvSpPr>
            <p:spPr>
              <a:xfrm>
                <a:off x="242760" y="4311082"/>
                <a:ext cx="6170301" cy="1999650"/>
              </a:xfrm>
              <a:prstGeom prst="rect">
                <a:avLst/>
              </a:prstGeom>
              <a:blipFill>
                <a:blip r:embed="rId3"/>
                <a:stretch>
                  <a:fillRect/>
                </a:stretch>
              </a:blipFill>
            </p:spPr>
            <p:txBody>
              <a:bodyPr/>
              <a:lstStyle/>
              <a:p>
                <a:r>
                  <a:rPr lang="pt-BR">
                    <a:noFill/>
                  </a:rPr>
                  <a:t> </a:t>
                </a:r>
              </a:p>
            </p:txBody>
          </p:sp>
        </mc:Fallback>
      </mc:AlternateContent>
      <p:graphicFrame>
        <p:nvGraphicFramePr>
          <p:cNvPr id="7" name="Tabela 4">
            <a:extLst>
              <a:ext uri="{FF2B5EF4-FFF2-40B4-BE49-F238E27FC236}">
                <a16:creationId xmlns:a16="http://schemas.microsoft.com/office/drawing/2014/main" id="{C4C2D6BD-31E3-2F49-63EB-CFE4150DDAF6}"/>
              </a:ext>
            </a:extLst>
          </p:cNvPr>
          <p:cNvGraphicFramePr>
            <a:graphicFrameLocks/>
          </p:cNvGraphicFramePr>
          <p:nvPr>
            <p:extLst>
              <p:ext uri="{D42A27DB-BD31-4B8C-83A1-F6EECF244321}">
                <p14:modId xmlns:p14="http://schemas.microsoft.com/office/powerpoint/2010/main" val="4169981938"/>
              </p:ext>
            </p:extLst>
          </p:nvPr>
        </p:nvGraphicFramePr>
        <p:xfrm>
          <a:off x="838200" y="2546919"/>
          <a:ext cx="1305909" cy="111252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gridCol w="435303">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p:graphicFrame>
        <p:nvGraphicFramePr>
          <p:cNvPr id="8" name="Tabela 4">
            <a:extLst>
              <a:ext uri="{FF2B5EF4-FFF2-40B4-BE49-F238E27FC236}">
                <a16:creationId xmlns:a16="http://schemas.microsoft.com/office/drawing/2014/main" id="{5F214703-DA81-DEF4-831A-390E707C56EF}"/>
              </a:ext>
            </a:extLst>
          </p:cNvPr>
          <p:cNvGraphicFramePr>
            <a:graphicFrameLocks/>
          </p:cNvGraphicFramePr>
          <p:nvPr/>
        </p:nvGraphicFramePr>
        <p:xfrm>
          <a:off x="273444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312480A3-50D2-93DB-2FC2-4DBF0CE8B18C}"/>
                  </a:ext>
                </a:extLst>
              </p:cNvPr>
              <p:cNvSpPr txBox="1"/>
              <p:nvPr/>
            </p:nvSpPr>
            <p:spPr>
              <a:xfrm>
                <a:off x="2132286" y="2843838"/>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10" name="CaixaDeTexto 9">
                <a:extLst>
                  <a:ext uri="{FF2B5EF4-FFF2-40B4-BE49-F238E27FC236}">
                    <a16:creationId xmlns:a16="http://schemas.microsoft.com/office/drawing/2014/main" id="{312480A3-50D2-93DB-2FC2-4DBF0CE8B18C}"/>
                  </a:ext>
                </a:extLst>
              </p:cNvPr>
              <p:cNvSpPr txBox="1">
                <a:spLocks noRot="1" noChangeAspect="1" noMove="1" noResize="1" noEditPoints="1" noAdjustHandles="1" noChangeArrowheads="1" noChangeShapeType="1" noTextEdit="1"/>
              </p:cNvSpPr>
              <p:nvPr/>
            </p:nvSpPr>
            <p:spPr>
              <a:xfrm>
                <a:off x="2132286" y="2843838"/>
                <a:ext cx="578069" cy="461665"/>
              </a:xfrm>
              <a:prstGeom prst="rect">
                <a:avLst/>
              </a:prstGeom>
              <a:blipFill>
                <a:blip r:embed="rId4"/>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1CBE637D-BCDA-1557-B962-763A4DEE29A5}"/>
                  </a:ext>
                </a:extLst>
              </p:cNvPr>
              <p:cNvSpPr txBox="1"/>
              <p:nvPr/>
            </p:nvSpPr>
            <p:spPr>
              <a:xfrm>
                <a:off x="3653220" y="2782283"/>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1" name="CaixaDeTexto 10">
                <a:extLst>
                  <a:ext uri="{FF2B5EF4-FFF2-40B4-BE49-F238E27FC236}">
                    <a16:creationId xmlns:a16="http://schemas.microsoft.com/office/drawing/2014/main" id="{1CBE637D-BCDA-1557-B962-763A4DEE29A5}"/>
                  </a:ext>
                </a:extLst>
              </p:cNvPr>
              <p:cNvSpPr txBox="1">
                <a:spLocks noRot="1" noChangeAspect="1" noMove="1" noResize="1" noEditPoints="1" noAdjustHandles="1" noChangeArrowheads="1" noChangeShapeType="1" noTextEdit="1"/>
              </p:cNvSpPr>
              <p:nvPr/>
            </p:nvSpPr>
            <p:spPr>
              <a:xfrm>
                <a:off x="3653220" y="2782283"/>
                <a:ext cx="578069" cy="523220"/>
              </a:xfrm>
              <a:prstGeom prst="rect">
                <a:avLst/>
              </a:prstGeom>
              <a:blipFill>
                <a:blip r:embed="rId5"/>
                <a:stretch>
                  <a:fillRect/>
                </a:stretch>
              </a:blipFill>
            </p:spPr>
            <p:txBody>
              <a:bodyPr/>
              <a:lstStyle/>
              <a:p>
                <a:r>
                  <a:rPr lang="pt-BR">
                    <a:noFill/>
                  </a:rPr>
                  <a:t> </a:t>
                </a:r>
              </a:p>
            </p:txBody>
          </p:sp>
        </mc:Fallback>
      </mc:AlternateContent>
      <p:graphicFrame>
        <p:nvGraphicFramePr>
          <p:cNvPr id="12" name="Tabela 4">
            <a:extLst>
              <a:ext uri="{FF2B5EF4-FFF2-40B4-BE49-F238E27FC236}">
                <a16:creationId xmlns:a16="http://schemas.microsoft.com/office/drawing/2014/main" id="{09CC5A7F-CFC9-B6FB-7B31-611EFC1892DC}"/>
              </a:ext>
            </a:extLst>
          </p:cNvPr>
          <p:cNvGraphicFramePr>
            <a:graphicFrameLocks/>
          </p:cNvGraphicFramePr>
          <p:nvPr>
            <p:extLst>
              <p:ext uri="{D42A27DB-BD31-4B8C-83A1-F6EECF244321}">
                <p14:modId xmlns:p14="http://schemas.microsoft.com/office/powerpoint/2010/main" val="3359264833"/>
              </p:ext>
            </p:extLst>
          </p:nvPr>
        </p:nvGraphicFramePr>
        <p:xfrm>
          <a:off x="427946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p:sp>
        <p:nvSpPr>
          <p:cNvPr id="15" name="CaixaDeTexto 14">
            <a:extLst>
              <a:ext uri="{FF2B5EF4-FFF2-40B4-BE49-F238E27FC236}">
                <a16:creationId xmlns:a16="http://schemas.microsoft.com/office/drawing/2014/main" id="{1DD30C51-7FC3-C492-E7BB-85C7BC47423B}"/>
              </a:ext>
            </a:extLst>
          </p:cNvPr>
          <p:cNvSpPr txBox="1"/>
          <p:nvPr/>
        </p:nvSpPr>
        <p:spPr>
          <a:xfrm>
            <a:off x="838200" y="2177587"/>
            <a:ext cx="1294085" cy="369332"/>
          </a:xfrm>
          <a:prstGeom prst="rect">
            <a:avLst/>
          </a:prstGeom>
          <a:noFill/>
        </p:spPr>
        <p:txBody>
          <a:bodyPr wrap="square" rtlCol="0">
            <a:spAutoFit/>
          </a:bodyPr>
          <a:lstStyle/>
          <a:p>
            <a:pPr algn="ctr"/>
            <a:r>
              <a:rPr lang="pt-BR" dirty="0"/>
              <a:t>Input</a:t>
            </a:r>
          </a:p>
        </p:txBody>
      </p:sp>
      <p:sp>
        <p:nvSpPr>
          <p:cNvPr id="16" name="CaixaDeTexto 15">
            <a:extLst>
              <a:ext uri="{FF2B5EF4-FFF2-40B4-BE49-F238E27FC236}">
                <a16:creationId xmlns:a16="http://schemas.microsoft.com/office/drawing/2014/main" id="{76C8B262-6054-1EC9-24FC-F0E6F6CB657D}"/>
              </a:ext>
            </a:extLst>
          </p:cNvPr>
          <p:cNvSpPr txBox="1"/>
          <p:nvPr/>
        </p:nvSpPr>
        <p:spPr>
          <a:xfrm>
            <a:off x="2746265" y="2347348"/>
            <a:ext cx="858783" cy="369332"/>
          </a:xfrm>
          <a:prstGeom prst="rect">
            <a:avLst/>
          </a:prstGeom>
          <a:noFill/>
        </p:spPr>
        <p:txBody>
          <a:bodyPr wrap="square" rtlCol="0">
            <a:spAutoFit/>
          </a:bodyPr>
          <a:lstStyle/>
          <a:p>
            <a:pPr algn="ctr"/>
            <a:r>
              <a:rPr lang="pt-BR" dirty="0"/>
              <a:t>Kernel</a:t>
            </a:r>
          </a:p>
        </p:txBody>
      </p:sp>
      <p:sp>
        <p:nvSpPr>
          <p:cNvPr id="17" name="CaixaDeTexto 16">
            <a:extLst>
              <a:ext uri="{FF2B5EF4-FFF2-40B4-BE49-F238E27FC236}">
                <a16:creationId xmlns:a16="http://schemas.microsoft.com/office/drawing/2014/main" id="{42EBEA7C-E891-80AF-EB7F-19CD72A35768}"/>
              </a:ext>
            </a:extLst>
          </p:cNvPr>
          <p:cNvSpPr txBox="1"/>
          <p:nvPr/>
        </p:nvSpPr>
        <p:spPr>
          <a:xfrm>
            <a:off x="4279461" y="2347348"/>
            <a:ext cx="870606" cy="369332"/>
          </a:xfrm>
          <a:prstGeom prst="rect">
            <a:avLst/>
          </a:prstGeom>
          <a:noFill/>
        </p:spPr>
        <p:txBody>
          <a:bodyPr wrap="square" rtlCol="0">
            <a:spAutoFit/>
          </a:bodyPr>
          <a:lstStyle/>
          <a:p>
            <a:pPr algn="ctr"/>
            <a:r>
              <a:rPr lang="pt-BR" dirty="0"/>
              <a:t>Output</a:t>
            </a:r>
          </a:p>
        </p:txBody>
      </p:sp>
    </p:spTree>
    <p:extLst>
      <p:ext uri="{BB962C8B-B14F-4D97-AF65-F5344CB8AC3E}">
        <p14:creationId xmlns:p14="http://schemas.microsoft.com/office/powerpoint/2010/main" val="1275003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DB7399-AC46-A6E1-01FA-F088ADE4FBC2}"/>
              </a:ext>
            </a:extLst>
          </p:cNvPr>
          <p:cNvSpPr>
            <a:spLocks noGrp="1"/>
          </p:cNvSpPr>
          <p:nvPr>
            <p:ph type="title"/>
          </p:nvPr>
        </p:nvSpPr>
        <p:spPr/>
        <p:txBody>
          <a:bodyPr/>
          <a:lstStyle/>
          <a:p>
            <a:r>
              <a:rPr lang="pt-BR" dirty="0"/>
              <a:t>Operação de convolução com 1 canal</a:t>
            </a:r>
          </a:p>
        </p:txBody>
      </p:sp>
      <p:sp>
        <p:nvSpPr>
          <p:cNvPr id="6" name="Espaço Reservado para Conteúdo 5">
            <a:extLst>
              <a:ext uri="{FF2B5EF4-FFF2-40B4-BE49-F238E27FC236}">
                <a16:creationId xmlns:a16="http://schemas.microsoft.com/office/drawing/2014/main" id="{96C3292B-4443-865B-28D7-E54C4111F076}"/>
              </a:ext>
            </a:extLst>
          </p:cNvPr>
          <p:cNvSpPr>
            <a:spLocks noGrp="1"/>
          </p:cNvSpPr>
          <p:nvPr>
            <p:ph idx="1"/>
          </p:nvPr>
        </p:nvSpPr>
        <p:spPr>
          <a:xfrm>
            <a:off x="6611007" y="1825624"/>
            <a:ext cx="5465379" cy="5032375"/>
          </a:xfrm>
        </p:spPr>
        <p:txBody>
          <a:bodyPr>
            <a:normAutofit/>
          </a:bodyPr>
          <a:lstStyle/>
          <a:p>
            <a:r>
              <a:rPr lang="pt-BR" dirty="0"/>
              <a:t>Ao chegar-se ao final das colunas do tensor de entrada, volta-se ao seu início, deslizando a janela, por exemplo, um elemento para baixo, ou seja, uma linha.</a:t>
            </a:r>
          </a:p>
        </p:txBody>
      </p: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D08B629D-258D-3010-3F74-6583162CDAA0}"/>
                  </a:ext>
                </a:extLst>
              </p:cNvPr>
              <p:cNvSpPr txBox="1"/>
              <p:nvPr/>
            </p:nvSpPr>
            <p:spPr>
              <a:xfrm>
                <a:off x="471528" y="4515670"/>
                <a:ext cx="6139479" cy="199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𝑂</m:t>
                      </m:r>
                      <m:d>
                        <m:dPr>
                          <m:ctrlPr>
                            <a:rPr lang="pt-BR" sz="2800" i="1">
                              <a:latin typeface="Cambria Math" panose="02040503050406030204" pitchFamily="18" charset="0"/>
                            </a:rPr>
                          </m:ctrlPr>
                        </m:dPr>
                        <m:e>
                          <m:r>
                            <a:rPr lang="pt-BR" sz="2800" i="1">
                              <a:latin typeface="Cambria Math" panose="02040503050406030204" pitchFamily="18" charset="0"/>
                            </a:rPr>
                            <m:t>𝑖</m:t>
                          </m:r>
                          <m:r>
                            <a:rPr lang="pt-BR" sz="2800" i="1">
                              <a:latin typeface="Cambria Math" panose="02040503050406030204" pitchFamily="18" charset="0"/>
                            </a:rPr>
                            <m:t>,</m:t>
                          </m:r>
                          <m:r>
                            <a:rPr lang="pt-BR" sz="2800" i="1">
                              <a:latin typeface="Cambria Math" panose="02040503050406030204" pitchFamily="18" charset="0"/>
                            </a:rPr>
                            <m:t>𝑗</m:t>
                          </m:r>
                        </m:e>
                      </m:d>
                      <m:r>
                        <a:rPr lang="pt-BR" sz="2800" i="1">
                          <a:latin typeface="Cambria Math" panose="02040503050406030204" pitchFamily="18" charset="0"/>
                        </a:rPr>
                        <m:t>=</m:t>
                      </m:r>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𝑚</m:t>
                          </m:r>
                        </m:sub>
                        <m:sup/>
                        <m:e>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𝑛</m:t>
                              </m:r>
                            </m:sub>
                            <m:sup/>
                            <m:e>
                              <m:r>
                                <a:rPr lang="pt-BR" sz="2800" i="1">
                                  <a:latin typeface="Cambria Math" panose="02040503050406030204" pitchFamily="18" charset="0"/>
                                  <a:ea typeface="Cambria Math" panose="02040503050406030204" pitchFamily="18" charset="0"/>
                                </a:rPr>
                                <m:t>𝐼</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𝑖</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𝑗</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r>
                                <a:rPr lang="pt-BR" sz="2800" i="1">
                                  <a:latin typeface="Cambria Math" panose="02040503050406030204" pitchFamily="18" charset="0"/>
                                  <a:ea typeface="Cambria Math" panose="02040503050406030204" pitchFamily="18" charset="0"/>
                                </a:rPr>
                                <m:t>)</m:t>
                              </m:r>
                            </m:e>
                          </m:nary>
                        </m:e>
                      </m:nary>
                      <m:r>
                        <a:rPr lang="pt-BR" sz="2800" i="1">
                          <a:latin typeface="Cambria Math" panose="02040503050406030204" pitchFamily="18" charset="0"/>
                          <a:ea typeface="Cambria Math" panose="02040503050406030204" pitchFamily="18" charset="0"/>
                        </a:rPr>
                        <m:t>𝐾</m:t>
                      </m:r>
                      <m:d>
                        <m:dPr>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e>
                      </m:d>
                    </m:oMath>
                  </m:oMathPara>
                </a14:m>
                <a:endParaRPr lang="pt-BR" sz="28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=3∗0+4∗1+6∗2+7∗3</m:t>
                      </m:r>
                    </m:oMath>
                  </m:oMathPara>
                </a14:m>
                <a:endParaRPr lang="pt-BR" sz="28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=37</m:t>
                      </m:r>
                    </m:oMath>
                  </m:oMathPara>
                </a14:m>
                <a:endParaRPr lang="pt-BR" sz="2800" i="1" dirty="0">
                  <a:ea typeface="Cambria Math" panose="02040503050406030204" pitchFamily="18" charset="0"/>
                </a:endParaRPr>
              </a:p>
            </p:txBody>
          </p:sp>
        </mc:Choice>
        <mc:Fallback xmlns="">
          <p:sp>
            <p:nvSpPr>
              <p:cNvPr id="14" name="CaixaDeTexto 13">
                <a:extLst>
                  <a:ext uri="{FF2B5EF4-FFF2-40B4-BE49-F238E27FC236}">
                    <a16:creationId xmlns:a16="http://schemas.microsoft.com/office/drawing/2014/main" id="{D08B629D-258D-3010-3F74-6583162CDAA0}"/>
                  </a:ext>
                </a:extLst>
              </p:cNvPr>
              <p:cNvSpPr txBox="1">
                <a:spLocks noRot="1" noChangeAspect="1" noMove="1" noResize="1" noEditPoints="1" noAdjustHandles="1" noChangeArrowheads="1" noChangeShapeType="1" noTextEdit="1"/>
              </p:cNvSpPr>
              <p:nvPr/>
            </p:nvSpPr>
            <p:spPr>
              <a:xfrm>
                <a:off x="471528" y="4515670"/>
                <a:ext cx="6139479" cy="1999650"/>
              </a:xfrm>
              <a:prstGeom prst="rect">
                <a:avLst/>
              </a:prstGeom>
              <a:blipFill>
                <a:blip r:embed="rId3"/>
                <a:stretch>
                  <a:fillRect/>
                </a:stretch>
              </a:blipFill>
            </p:spPr>
            <p:txBody>
              <a:bodyPr/>
              <a:lstStyle/>
              <a:p>
                <a:r>
                  <a:rPr lang="pt-BR">
                    <a:noFill/>
                  </a:rPr>
                  <a:t> </a:t>
                </a:r>
              </a:p>
            </p:txBody>
          </p:sp>
        </mc:Fallback>
      </mc:AlternateContent>
      <p:graphicFrame>
        <p:nvGraphicFramePr>
          <p:cNvPr id="7" name="Tabela 4">
            <a:extLst>
              <a:ext uri="{FF2B5EF4-FFF2-40B4-BE49-F238E27FC236}">
                <a16:creationId xmlns:a16="http://schemas.microsoft.com/office/drawing/2014/main" id="{C4C2D6BD-31E3-2F49-63EB-CFE4150DDAF6}"/>
              </a:ext>
            </a:extLst>
          </p:cNvPr>
          <p:cNvGraphicFramePr>
            <a:graphicFrameLocks/>
          </p:cNvGraphicFramePr>
          <p:nvPr>
            <p:extLst>
              <p:ext uri="{D42A27DB-BD31-4B8C-83A1-F6EECF244321}">
                <p14:modId xmlns:p14="http://schemas.microsoft.com/office/powerpoint/2010/main" val="2168675225"/>
              </p:ext>
            </p:extLst>
          </p:nvPr>
        </p:nvGraphicFramePr>
        <p:xfrm>
          <a:off x="838200" y="2546919"/>
          <a:ext cx="1305909" cy="111252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gridCol w="435303">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p:graphicFrame>
        <p:nvGraphicFramePr>
          <p:cNvPr id="8" name="Tabela 4">
            <a:extLst>
              <a:ext uri="{FF2B5EF4-FFF2-40B4-BE49-F238E27FC236}">
                <a16:creationId xmlns:a16="http://schemas.microsoft.com/office/drawing/2014/main" id="{5F214703-DA81-DEF4-831A-390E707C56EF}"/>
              </a:ext>
            </a:extLst>
          </p:cNvPr>
          <p:cNvGraphicFramePr>
            <a:graphicFrameLocks/>
          </p:cNvGraphicFramePr>
          <p:nvPr/>
        </p:nvGraphicFramePr>
        <p:xfrm>
          <a:off x="273444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312480A3-50D2-93DB-2FC2-4DBF0CE8B18C}"/>
                  </a:ext>
                </a:extLst>
              </p:cNvPr>
              <p:cNvSpPr txBox="1"/>
              <p:nvPr/>
            </p:nvSpPr>
            <p:spPr>
              <a:xfrm>
                <a:off x="2132286" y="2843838"/>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10" name="CaixaDeTexto 9">
                <a:extLst>
                  <a:ext uri="{FF2B5EF4-FFF2-40B4-BE49-F238E27FC236}">
                    <a16:creationId xmlns:a16="http://schemas.microsoft.com/office/drawing/2014/main" id="{312480A3-50D2-93DB-2FC2-4DBF0CE8B18C}"/>
                  </a:ext>
                </a:extLst>
              </p:cNvPr>
              <p:cNvSpPr txBox="1">
                <a:spLocks noRot="1" noChangeAspect="1" noMove="1" noResize="1" noEditPoints="1" noAdjustHandles="1" noChangeArrowheads="1" noChangeShapeType="1" noTextEdit="1"/>
              </p:cNvSpPr>
              <p:nvPr/>
            </p:nvSpPr>
            <p:spPr>
              <a:xfrm>
                <a:off x="2132286" y="2843838"/>
                <a:ext cx="578069" cy="461665"/>
              </a:xfrm>
              <a:prstGeom prst="rect">
                <a:avLst/>
              </a:prstGeom>
              <a:blipFill>
                <a:blip r:embed="rId4"/>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1CBE637D-BCDA-1557-B962-763A4DEE29A5}"/>
                  </a:ext>
                </a:extLst>
              </p:cNvPr>
              <p:cNvSpPr txBox="1"/>
              <p:nvPr/>
            </p:nvSpPr>
            <p:spPr>
              <a:xfrm>
                <a:off x="3653220" y="2782283"/>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1" name="CaixaDeTexto 10">
                <a:extLst>
                  <a:ext uri="{FF2B5EF4-FFF2-40B4-BE49-F238E27FC236}">
                    <a16:creationId xmlns:a16="http://schemas.microsoft.com/office/drawing/2014/main" id="{1CBE637D-BCDA-1557-B962-763A4DEE29A5}"/>
                  </a:ext>
                </a:extLst>
              </p:cNvPr>
              <p:cNvSpPr txBox="1">
                <a:spLocks noRot="1" noChangeAspect="1" noMove="1" noResize="1" noEditPoints="1" noAdjustHandles="1" noChangeArrowheads="1" noChangeShapeType="1" noTextEdit="1"/>
              </p:cNvSpPr>
              <p:nvPr/>
            </p:nvSpPr>
            <p:spPr>
              <a:xfrm>
                <a:off x="3653220" y="2782283"/>
                <a:ext cx="578069" cy="523220"/>
              </a:xfrm>
              <a:prstGeom prst="rect">
                <a:avLst/>
              </a:prstGeom>
              <a:blipFill>
                <a:blip r:embed="rId5"/>
                <a:stretch>
                  <a:fillRect/>
                </a:stretch>
              </a:blipFill>
            </p:spPr>
            <p:txBody>
              <a:bodyPr/>
              <a:lstStyle/>
              <a:p>
                <a:r>
                  <a:rPr lang="pt-BR">
                    <a:noFill/>
                  </a:rPr>
                  <a:t> </a:t>
                </a:r>
              </a:p>
            </p:txBody>
          </p:sp>
        </mc:Fallback>
      </mc:AlternateContent>
      <p:graphicFrame>
        <p:nvGraphicFramePr>
          <p:cNvPr id="12" name="Tabela 4">
            <a:extLst>
              <a:ext uri="{FF2B5EF4-FFF2-40B4-BE49-F238E27FC236}">
                <a16:creationId xmlns:a16="http://schemas.microsoft.com/office/drawing/2014/main" id="{09CC5A7F-CFC9-B6FB-7B31-611EFC1892DC}"/>
              </a:ext>
            </a:extLst>
          </p:cNvPr>
          <p:cNvGraphicFramePr>
            <a:graphicFrameLocks/>
          </p:cNvGraphicFramePr>
          <p:nvPr>
            <p:extLst>
              <p:ext uri="{D42A27DB-BD31-4B8C-83A1-F6EECF244321}">
                <p14:modId xmlns:p14="http://schemas.microsoft.com/office/powerpoint/2010/main" val="3281316034"/>
              </p:ext>
            </p:extLst>
          </p:nvPr>
        </p:nvGraphicFramePr>
        <p:xfrm>
          <a:off x="427946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p:sp>
        <p:nvSpPr>
          <p:cNvPr id="15" name="CaixaDeTexto 14">
            <a:extLst>
              <a:ext uri="{FF2B5EF4-FFF2-40B4-BE49-F238E27FC236}">
                <a16:creationId xmlns:a16="http://schemas.microsoft.com/office/drawing/2014/main" id="{1DD30C51-7FC3-C492-E7BB-85C7BC47423B}"/>
              </a:ext>
            </a:extLst>
          </p:cNvPr>
          <p:cNvSpPr txBox="1"/>
          <p:nvPr/>
        </p:nvSpPr>
        <p:spPr>
          <a:xfrm>
            <a:off x="838200" y="2177587"/>
            <a:ext cx="1294085" cy="369332"/>
          </a:xfrm>
          <a:prstGeom prst="rect">
            <a:avLst/>
          </a:prstGeom>
          <a:noFill/>
        </p:spPr>
        <p:txBody>
          <a:bodyPr wrap="square" rtlCol="0">
            <a:spAutoFit/>
          </a:bodyPr>
          <a:lstStyle/>
          <a:p>
            <a:pPr algn="ctr"/>
            <a:r>
              <a:rPr lang="pt-BR" dirty="0"/>
              <a:t>Input</a:t>
            </a:r>
          </a:p>
        </p:txBody>
      </p:sp>
      <p:sp>
        <p:nvSpPr>
          <p:cNvPr id="16" name="CaixaDeTexto 15">
            <a:extLst>
              <a:ext uri="{FF2B5EF4-FFF2-40B4-BE49-F238E27FC236}">
                <a16:creationId xmlns:a16="http://schemas.microsoft.com/office/drawing/2014/main" id="{76C8B262-6054-1EC9-24FC-F0E6F6CB657D}"/>
              </a:ext>
            </a:extLst>
          </p:cNvPr>
          <p:cNvSpPr txBox="1"/>
          <p:nvPr/>
        </p:nvSpPr>
        <p:spPr>
          <a:xfrm>
            <a:off x="2746265" y="2347348"/>
            <a:ext cx="858783" cy="369332"/>
          </a:xfrm>
          <a:prstGeom prst="rect">
            <a:avLst/>
          </a:prstGeom>
          <a:noFill/>
        </p:spPr>
        <p:txBody>
          <a:bodyPr wrap="square" rtlCol="0">
            <a:spAutoFit/>
          </a:bodyPr>
          <a:lstStyle/>
          <a:p>
            <a:pPr algn="ctr"/>
            <a:r>
              <a:rPr lang="pt-BR" dirty="0"/>
              <a:t>Kernel</a:t>
            </a:r>
          </a:p>
        </p:txBody>
      </p:sp>
      <p:sp>
        <p:nvSpPr>
          <p:cNvPr id="17" name="CaixaDeTexto 16">
            <a:extLst>
              <a:ext uri="{FF2B5EF4-FFF2-40B4-BE49-F238E27FC236}">
                <a16:creationId xmlns:a16="http://schemas.microsoft.com/office/drawing/2014/main" id="{42EBEA7C-E891-80AF-EB7F-19CD72A35768}"/>
              </a:ext>
            </a:extLst>
          </p:cNvPr>
          <p:cNvSpPr txBox="1"/>
          <p:nvPr/>
        </p:nvSpPr>
        <p:spPr>
          <a:xfrm>
            <a:off x="4279461" y="2347348"/>
            <a:ext cx="870606" cy="369332"/>
          </a:xfrm>
          <a:prstGeom prst="rect">
            <a:avLst/>
          </a:prstGeom>
          <a:noFill/>
        </p:spPr>
        <p:txBody>
          <a:bodyPr wrap="square" rtlCol="0">
            <a:spAutoFit/>
          </a:bodyPr>
          <a:lstStyle/>
          <a:p>
            <a:pPr algn="ctr"/>
            <a:r>
              <a:rPr lang="pt-BR" dirty="0"/>
              <a:t>Output</a:t>
            </a:r>
          </a:p>
        </p:txBody>
      </p:sp>
    </p:spTree>
    <p:extLst>
      <p:ext uri="{BB962C8B-B14F-4D97-AF65-F5344CB8AC3E}">
        <p14:creationId xmlns:p14="http://schemas.microsoft.com/office/powerpoint/2010/main" val="42319430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DB7399-AC46-A6E1-01FA-F088ADE4FBC2}"/>
              </a:ext>
            </a:extLst>
          </p:cNvPr>
          <p:cNvSpPr>
            <a:spLocks noGrp="1"/>
          </p:cNvSpPr>
          <p:nvPr>
            <p:ph type="title"/>
          </p:nvPr>
        </p:nvSpPr>
        <p:spPr/>
        <p:txBody>
          <a:bodyPr/>
          <a:lstStyle/>
          <a:p>
            <a:r>
              <a:rPr lang="pt-BR" dirty="0"/>
              <a:t>Operação de convolução com 1 canal</a:t>
            </a:r>
          </a:p>
        </p:txBody>
      </p:sp>
      <p:sp>
        <p:nvSpPr>
          <p:cNvPr id="6" name="Espaço Reservado para Conteúdo 5">
            <a:extLst>
              <a:ext uri="{FF2B5EF4-FFF2-40B4-BE49-F238E27FC236}">
                <a16:creationId xmlns:a16="http://schemas.microsoft.com/office/drawing/2014/main" id="{96C3292B-4443-865B-28D7-E54C4111F076}"/>
              </a:ext>
            </a:extLst>
          </p:cNvPr>
          <p:cNvSpPr>
            <a:spLocks noGrp="1"/>
          </p:cNvSpPr>
          <p:nvPr>
            <p:ph idx="1"/>
          </p:nvPr>
        </p:nvSpPr>
        <p:spPr>
          <a:xfrm>
            <a:off x="6413063" y="1825624"/>
            <a:ext cx="5663324" cy="5032375"/>
          </a:xfrm>
        </p:spPr>
        <p:txBody>
          <a:bodyPr>
            <a:normAutofit/>
          </a:bodyPr>
          <a:lstStyle/>
          <a:p>
            <a:r>
              <a:rPr lang="pt-BR" dirty="0"/>
              <a:t>Em seguida, deslizamos a janela um elemento para a direita. </a:t>
            </a:r>
          </a:p>
          <a:p>
            <a:r>
              <a:rPr lang="pt-BR" dirty="0"/>
              <a:t>Esse processo se repete até que a janela de convolução tenha percorrido todo o tensor de entrada.</a:t>
            </a:r>
          </a:p>
        </p:txBody>
      </p: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D08B629D-258D-3010-3F74-6583162CDAA0}"/>
                  </a:ext>
                </a:extLst>
              </p:cNvPr>
              <p:cNvSpPr txBox="1"/>
              <p:nvPr/>
            </p:nvSpPr>
            <p:spPr>
              <a:xfrm>
                <a:off x="209950" y="4493225"/>
                <a:ext cx="6118931" cy="199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𝑂</m:t>
                      </m:r>
                      <m:d>
                        <m:dPr>
                          <m:ctrlPr>
                            <a:rPr lang="pt-BR" sz="2800" i="1">
                              <a:latin typeface="Cambria Math" panose="02040503050406030204" pitchFamily="18" charset="0"/>
                            </a:rPr>
                          </m:ctrlPr>
                        </m:dPr>
                        <m:e>
                          <m:r>
                            <a:rPr lang="pt-BR" sz="2800" i="1">
                              <a:latin typeface="Cambria Math" panose="02040503050406030204" pitchFamily="18" charset="0"/>
                            </a:rPr>
                            <m:t>𝑖</m:t>
                          </m:r>
                          <m:r>
                            <a:rPr lang="pt-BR" sz="2800" i="1">
                              <a:latin typeface="Cambria Math" panose="02040503050406030204" pitchFamily="18" charset="0"/>
                            </a:rPr>
                            <m:t>,</m:t>
                          </m:r>
                          <m:r>
                            <a:rPr lang="pt-BR" sz="2800" i="1">
                              <a:latin typeface="Cambria Math" panose="02040503050406030204" pitchFamily="18" charset="0"/>
                            </a:rPr>
                            <m:t>𝑗</m:t>
                          </m:r>
                        </m:e>
                      </m:d>
                      <m:r>
                        <a:rPr lang="pt-BR" sz="2800" i="1">
                          <a:latin typeface="Cambria Math" panose="02040503050406030204" pitchFamily="18" charset="0"/>
                        </a:rPr>
                        <m:t>=</m:t>
                      </m:r>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𝑚</m:t>
                          </m:r>
                        </m:sub>
                        <m:sup/>
                        <m:e>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𝑛</m:t>
                              </m:r>
                            </m:sub>
                            <m:sup/>
                            <m:e>
                              <m:r>
                                <a:rPr lang="pt-BR" sz="2800" i="1">
                                  <a:latin typeface="Cambria Math" panose="02040503050406030204" pitchFamily="18" charset="0"/>
                                  <a:ea typeface="Cambria Math" panose="02040503050406030204" pitchFamily="18" charset="0"/>
                                </a:rPr>
                                <m:t>𝐼</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𝑖</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𝑗</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r>
                                <a:rPr lang="pt-BR" sz="2800" i="1">
                                  <a:latin typeface="Cambria Math" panose="02040503050406030204" pitchFamily="18" charset="0"/>
                                  <a:ea typeface="Cambria Math" panose="02040503050406030204" pitchFamily="18" charset="0"/>
                                </a:rPr>
                                <m:t>)</m:t>
                              </m:r>
                            </m:e>
                          </m:nary>
                        </m:e>
                      </m:nary>
                      <m:r>
                        <a:rPr lang="pt-BR" sz="2800" i="1">
                          <a:latin typeface="Cambria Math" panose="02040503050406030204" pitchFamily="18" charset="0"/>
                          <a:ea typeface="Cambria Math" panose="02040503050406030204" pitchFamily="18" charset="0"/>
                        </a:rPr>
                        <m:t>𝐾</m:t>
                      </m:r>
                      <m:d>
                        <m:dPr>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e>
                      </m:d>
                    </m:oMath>
                  </m:oMathPara>
                </a14:m>
                <a:endParaRPr lang="pt-BR" sz="28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=4∗0+5∗1+7∗2+8∗3</m:t>
                      </m:r>
                    </m:oMath>
                  </m:oMathPara>
                </a14:m>
                <a:endParaRPr lang="pt-BR" sz="28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=43</m:t>
                      </m:r>
                    </m:oMath>
                  </m:oMathPara>
                </a14:m>
                <a:endParaRPr lang="pt-BR" sz="2800" i="1" dirty="0">
                  <a:ea typeface="Cambria Math" panose="02040503050406030204" pitchFamily="18" charset="0"/>
                </a:endParaRPr>
              </a:p>
            </p:txBody>
          </p:sp>
        </mc:Choice>
        <mc:Fallback xmlns="">
          <p:sp>
            <p:nvSpPr>
              <p:cNvPr id="14" name="CaixaDeTexto 13">
                <a:extLst>
                  <a:ext uri="{FF2B5EF4-FFF2-40B4-BE49-F238E27FC236}">
                    <a16:creationId xmlns:a16="http://schemas.microsoft.com/office/drawing/2014/main" id="{D08B629D-258D-3010-3F74-6583162CDAA0}"/>
                  </a:ext>
                </a:extLst>
              </p:cNvPr>
              <p:cNvSpPr txBox="1">
                <a:spLocks noRot="1" noChangeAspect="1" noMove="1" noResize="1" noEditPoints="1" noAdjustHandles="1" noChangeArrowheads="1" noChangeShapeType="1" noTextEdit="1"/>
              </p:cNvSpPr>
              <p:nvPr/>
            </p:nvSpPr>
            <p:spPr>
              <a:xfrm>
                <a:off x="209950" y="4493225"/>
                <a:ext cx="6118931" cy="1999650"/>
              </a:xfrm>
              <a:prstGeom prst="rect">
                <a:avLst/>
              </a:prstGeom>
              <a:blipFill>
                <a:blip r:embed="rId3"/>
                <a:stretch>
                  <a:fillRect/>
                </a:stretch>
              </a:blipFill>
            </p:spPr>
            <p:txBody>
              <a:bodyPr/>
              <a:lstStyle/>
              <a:p>
                <a:r>
                  <a:rPr lang="pt-BR">
                    <a:noFill/>
                  </a:rPr>
                  <a:t> </a:t>
                </a:r>
              </a:p>
            </p:txBody>
          </p:sp>
        </mc:Fallback>
      </mc:AlternateContent>
      <p:graphicFrame>
        <p:nvGraphicFramePr>
          <p:cNvPr id="7" name="Tabela 4">
            <a:extLst>
              <a:ext uri="{FF2B5EF4-FFF2-40B4-BE49-F238E27FC236}">
                <a16:creationId xmlns:a16="http://schemas.microsoft.com/office/drawing/2014/main" id="{C4C2D6BD-31E3-2F49-63EB-CFE4150DDAF6}"/>
              </a:ext>
            </a:extLst>
          </p:cNvPr>
          <p:cNvGraphicFramePr>
            <a:graphicFrameLocks/>
          </p:cNvGraphicFramePr>
          <p:nvPr>
            <p:extLst>
              <p:ext uri="{D42A27DB-BD31-4B8C-83A1-F6EECF244321}">
                <p14:modId xmlns:p14="http://schemas.microsoft.com/office/powerpoint/2010/main" val="1035348438"/>
              </p:ext>
            </p:extLst>
          </p:nvPr>
        </p:nvGraphicFramePr>
        <p:xfrm>
          <a:off x="838200" y="2546919"/>
          <a:ext cx="1305909" cy="111252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gridCol w="435303">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907704462"/>
                  </a:ext>
                </a:extLst>
              </a:tr>
            </a:tbl>
          </a:graphicData>
        </a:graphic>
      </p:graphicFrame>
      <p:graphicFrame>
        <p:nvGraphicFramePr>
          <p:cNvPr id="8" name="Tabela 4">
            <a:extLst>
              <a:ext uri="{FF2B5EF4-FFF2-40B4-BE49-F238E27FC236}">
                <a16:creationId xmlns:a16="http://schemas.microsoft.com/office/drawing/2014/main" id="{5F214703-DA81-DEF4-831A-390E707C56EF}"/>
              </a:ext>
            </a:extLst>
          </p:cNvPr>
          <p:cNvGraphicFramePr>
            <a:graphicFrameLocks/>
          </p:cNvGraphicFramePr>
          <p:nvPr/>
        </p:nvGraphicFramePr>
        <p:xfrm>
          <a:off x="273444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312480A3-50D2-93DB-2FC2-4DBF0CE8B18C}"/>
                  </a:ext>
                </a:extLst>
              </p:cNvPr>
              <p:cNvSpPr txBox="1"/>
              <p:nvPr/>
            </p:nvSpPr>
            <p:spPr>
              <a:xfrm>
                <a:off x="2132286" y="2843838"/>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10" name="CaixaDeTexto 9">
                <a:extLst>
                  <a:ext uri="{FF2B5EF4-FFF2-40B4-BE49-F238E27FC236}">
                    <a16:creationId xmlns:a16="http://schemas.microsoft.com/office/drawing/2014/main" id="{312480A3-50D2-93DB-2FC2-4DBF0CE8B18C}"/>
                  </a:ext>
                </a:extLst>
              </p:cNvPr>
              <p:cNvSpPr txBox="1">
                <a:spLocks noRot="1" noChangeAspect="1" noMove="1" noResize="1" noEditPoints="1" noAdjustHandles="1" noChangeArrowheads="1" noChangeShapeType="1" noTextEdit="1"/>
              </p:cNvSpPr>
              <p:nvPr/>
            </p:nvSpPr>
            <p:spPr>
              <a:xfrm>
                <a:off x="2132286" y="2843838"/>
                <a:ext cx="578069" cy="461665"/>
              </a:xfrm>
              <a:prstGeom prst="rect">
                <a:avLst/>
              </a:prstGeom>
              <a:blipFill>
                <a:blip r:embed="rId4"/>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1CBE637D-BCDA-1557-B962-763A4DEE29A5}"/>
                  </a:ext>
                </a:extLst>
              </p:cNvPr>
              <p:cNvSpPr txBox="1"/>
              <p:nvPr/>
            </p:nvSpPr>
            <p:spPr>
              <a:xfrm>
                <a:off x="3653220" y="2782283"/>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1" name="CaixaDeTexto 10">
                <a:extLst>
                  <a:ext uri="{FF2B5EF4-FFF2-40B4-BE49-F238E27FC236}">
                    <a16:creationId xmlns:a16="http://schemas.microsoft.com/office/drawing/2014/main" id="{1CBE637D-BCDA-1557-B962-763A4DEE29A5}"/>
                  </a:ext>
                </a:extLst>
              </p:cNvPr>
              <p:cNvSpPr txBox="1">
                <a:spLocks noRot="1" noChangeAspect="1" noMove="1" noResize="1" noEditPoints="1" noAdjustHandles="1" noChangeArrowheads="1" noChangeShapeType="1" noTextEdit="1"/>
              </p:cNvSpPr>
              <p:nvPr/>
            </p:nvSpPr>
            <p:spPr>
              <a:xfrm>
                <a:off x="3653220" y="2782283"/>
                <a:ext cx="578069" cy="523220"/>
              </a:xfrm>
              <a:prstGeom prst="rect">
                <a:avLst/>
              </a:prstGeom>
              <a:blipFill>
                <a:blip r:embed="rId5"/>
                <a:stretch>
                  <a:fillRect/>
                </a:stretch>
              </a:blipFill>
            </p:spPr>
            <p:txBody>
              <a:bodyPr/>
              <a:lstStyle/>
              <a:p>
                <a:r>
                  <a:rPr lang="pt-BR">
                    <a:noFill/>
                  </a:rPr>
                  <a:t> </a:t>
                </a:r>
              </a:p>
            </p:txBody>
          </p:sp>
        </mc:Fallback>
      </mc:AlternateContent>
      <p:graphicFrame>
        <p:nvGraphicFramePr>
          <p:cNvPr id="12" name="Tabela 4">
            <a:extLst>
              <a:ext uri="{FF2B5EF4-FFF2-40B4-BE49-F238E27FC236}">
                <a16:creationId xmlns:a16="http://schemas.microsoft.com/office/drawing/2014/main" id="{09CC5A7F-CFC9-B6FB-7B31-611EFC1892DC}"/>
              </a:ext>
            </a:extLst>
          </p:cNvPr>
          <p:cNvGraphicFramePr>
            <a:graphicFrameLocks/>
          </p:cNvGraphicFramePr>
          <p:nvPr>
            <p:extLst>
              <p:ext uri="{D42A27DB-BD31-4B8C-83A1-F6EECF244321}">
                <p14:modId xmlns:p14="http://schemas.microsoft.com/office/powerpoint/2010/main" val="1203970131"/>
              </p:ext>
            </p:extLst>
          </p:nvPr>
        </p:nvGraphicFramePr>
        <p:xfrm>
          <a:off x="427946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p:sp>
        <p:nvSpPr>
          <p:cNvPr id="15" name="CaixaDeTexto 14">
            <a:extLst>
              <a:ext uri="{FF2B5EF4-FFF2-40B4-BE49-F238E27FC236}">
                <a16:creationId xmlns:a16="http://schemas.microsoft.com/office/drawing/2014/main" id="{1DD30C51-7FC3-C492-E7BB-85C7BC47423B}"/>
              </a:ext>
            </a:extLst>
          </p:cNvPr>
          <p:cNvSpPr txBox="1"/>
          <p:nvPr/>
        </p:nvSpPr>
        <p:spPr>
          <a:xfrm>
            <a:off x="838200" y="2177587"/>
            <a:ext cx="1294085" cy="369332"/>
          </a:xfrm>
          <a:prstGeom prst="rect">
            <a:avLst/>
          </a:prstGeom>
          <a:noFill/>
        </p:spPr>
        <p:txBody>
          <a:bodyPr wrap="square" rtlCol="0">
            <a:spAutoFit/>
          </a:bodyPr>
          <a:lstStyle/>
          <a:p>
            <a:pPr algn="ctr"/>
            <a:r>
              <a:rPr lang="pt-BR" dirty="0"/>
              <a:t>Input</a:t>
            </a:r>
          </a:p>
        </p:txBody>
      </p:sp>
      <p:sp>
        <p:nvSpPr>
          <p:cNvPr id="16" name="CaixaDeTexto 15">
            <a:extLst>
              <a:ext uri="{FF2B5EF4-FFF2-40B4-BE49-F238E27FC236}">
                <a16:creationId xmlns:a16="http://schemas.microsoft.com/office/drawing/2014/main" id="{76C8B262-6054-1EC9-24FC-F0E6F6CB657D}"/>
              </a:ext>
            </a:extLst>
          </p:cNvPr>
          <p:cNvSpPr txBox="1"/>
          <p:nvPr/>
        </p:nvSpPr>
        <p:spPr>
          <a:xfrm>
            <a:off x="2746265" y="2347348"/>
            <a:ext cx="858783" cy="369332"/>
          </a:xfrm>
          <a:prstGeom prst="rect">
            <a:avLst/>
          </a:prstGeom>
          <a:noFill/>
        </p:spPr>
        <p:txBody>
          <a:bodyPr wrap="square" rtlCol="0">
            <a:spAutoFit/>
          </a:bodyPr>
          <a:lstStyle/>
          <a:p>
            <a:pPr algn="ctr"/>
            <a:r>
              <a:rPr lang="pt-BR" dirty="0"/>
              <a:t>Kernel</a:t>
            </a:r>
          </a:p>
        </p:txBody>
      </p:sp>
      <p:sp>
        <p:nvSpPr>
          <p:cNvPr id="17" name="CaixaDeTexto 16">
            <a:extLst>
              <a:ext uri="{FF2B5EF4-FFF2-40B4-BE49-F238E27FC236}">
                <a16:creationId xmlns:a16="http://schemas.microsoft.com/office/drawing/2014/main" id="{42EBEA7C-E891-80AF-EB7F-19CD72A35768}"/>
              </a:ext>
            </a:extLst>
          </p:cNvPr>
          <p:cNvSpPr txBox="1"/>
          <p:nvPr/>
        </p:nvSpPr>
        <p:spPr>
          <a:xfrm>
            <a:off x="4279461" y="2347348"/>
            <a:ext cx="870606" cy="369332"/>
          </a:xfrm>
          <a:prstGeom prst="rect">
            <a:avLst/>
          </a:prstGeom>
          <a:noFill/>
        </p:spPr>
        <p:txBody>
          <a:bodyPr wrap="square" rtlCol="0">
            <a:spAutoFit/>
          </a:bodyPr>
          <a:lstStyle/>
          <a:p>
            <a:pPr algn="ctr"/>
            <a:r>
              <a:rPr lang="pt-BR" dirty="0"/>
              <a:t>Output</a:t>
            </a:r>
          </a:p>
        </p:txBody>
      </p:sp>
    </p:spTree>
    <p:extLst>
      <p:ext uri="{BB962C8B-B14F-4D97-AF65-F5344CB8AC3E}">
        <p14:creationId xmlns:p14="http://schemas.microsoft.com/office/powerpoint/2010/main" val="3463921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DB7399-AC46-A6E1-01FA-F088ADE4FBC2}"/>
              </a:ext>
            </a:extLst>
          </p:cNvPr>
          <p:cNvSpPr>
            <a:spLocks noGrp="1"/>
          </p:cNvSpPr>
          <p:nvPr>
            <p:ph type="title"/>
          </p:nvPr>
        </p:nvSpPr>
        <p:spPr/>
        <p:txBody>
          <a:bodyPr/>
          <a:lstStyle/>
          <a:p>
            <a:r>
              <a:rPr lang="pt-BR" dirty="0"/>
              <a:t>Mapa de características</a:t>
            </a:r>
          </a:p>
        </p:txBody>
      </p:sp>
      <p:sp>
        <p:nvSpPr>
          <p:cNvPr id="6" name="Espaço Reservado para Conteúdo 5">
            <a:extLst>
              <a:ext uri="{FF2B5EF4-FFF2-40B4-BE49-F238E27FC236}">
                <a16:creationId xmlns:a16="http://schemas.microsoft.com/office/drawing/2014/main" id="{96C3292B-4443-865B-28D7-E54C4111F076}"/>
              </a:ext>
            </a:extLst>
          </p:cNvPr>
          <p:cNvSpPr>
            <a:spLocks noGrp="1"/>
          </p:cNvSpPr>
          <p:nvPr>
            <p:ph idx="1"/>
          </p:nvPr>
        </p:nvSpPr>
        <p:spPr>
          <a:xfrm>
            <a:off x="6413063" y="1825624"/>
            <a:ext cx="5663324" cy="5032375"/>
          </a:xfrm>
        </p:spPr>
        <p:txBody>
          <a:bodyPr>
            <a:normAutofit/>
          </a:bodyPr>
          <a:lstStyle/>
          <a:p>
            <a:r>
              <a:rPr lang="pt-BR" dirty="0"/>
              <a:t>Lembrando que o </a:t>
            </a:r>
            <a:r>
              <a:rPr lang="pt-BR" b="1" i="1" dirty="0">
                <a:solidFill>
                  <a:srgbClr val="7030A0"/>
                </a:solidFill>
              </a:rPr>
              <a:t>objetivo</a:t>
            </a:r>
            <a:r>
              <a:rPr lang="pt-BR" dirty="0"/>
              <a:t> dos </a:t>
            </a:r>
            <a:r>
              <a:rPr lang="pt-BR" b="1" i="1" dirty="0">
                <a:solidFill>
                  <a:srgbClr val="00B050"/>
                </a:solidFill>
              </a:rPr>
              <a:t>kernels</a:t>
            </a:r>
            <a:r>
              <a:rPr lang="pt-BR" dirty="0"/>
              <a:t> é </a:t>
            </a:r>
            <a:r>
              <a:rPr lang="pt-BR" b="1" i="1" dirty="0">
                <a:solidFill>
                  <a:srgbClr val="7030A0"/>
                </a:solidFill>
              </a:rPr>
              <a:t>extrair características</a:t>
            </a:r>
            <a:r>
              <a:rPr lang="pt-BR" dirty="0"/>
              <a:t>.</a:t>
            </a:r>
          </a:p>
          <a:p>
            <a:r>
              <a:rPr lang="pt-BR" dirty="0"/>
              <a:t>Portanto, o resultado da operação de convolução é chamado de </a:t>
            </a:r>
            <a:r>
              <a:rPr lang="pt-BR" b="1" i="1" dirty="0"/>
              <a:t>mapa de característica ou de ativação.</a:t>
            </a:r>
            <a:endParaRPr lang="pt-BR" dirty="0"/>
          </a:p>
          <a:p>
            <a:r>
              <a:rPr lang="pt-BR" dirty="0"/>
              <a:t>É chamado assim pois ele </a:t>
            </a:r>
            <a:r>
              <a:rPr lang="pt-BR" b="1" i="1" dirty="0">
                <a:solidFill>
                  <a:srgbClr val="00B050"/>
                </a:solidFill>
              </a:rPr>
              <a:t>fornece as respostas desse filtro em cada posição espacial</a:t>
            </a:r>
            <a:r>
              <a:rPr lang="pt-BR" dirty="0"/>
              <a:t> da imagem.</a:t>
            </a:r>
          </a:p>
          <a:p>
            <a:r>
              <a:rPr lang="pt-BR" dirty="0"/>
              <a:t>Um </a:t>
            </a:r>
            <a:r>
              <a:rPr lang="pt-BR" b="1" i="1" dirty="0">
                <a:solidFill>
                  <a:srgbClr val="00B050"/>
                </a:solidFill>
              </a:rPr>
              <a:t>valor</a:t>
            </a:r>
            <a:r>
              <a:rPr lang="pt-BR" dirty="0"/>
              <a:t> (ou ativação) </a:t>
            </a:r>
            <a:r>
              <a:rPr lang="pt-BR" b="1" i="1" dirty="0">
                <a:solidFill>
                  <a:srgbClr val="00B050"/>
                </a:solidFill>
              </a:rPr>
              <a:t>alto</a:t>
            </a:r>
            <a:r>
              <a:rPr lang="pt-BR" dirty="0"/>
              <a:t>, significa que um determinada </a:t>
            </a:r>
            <a:r>
              <a:rPr lang="pt-BR" b="1" i="1" dirty="0">
                <a:solidFill>
                  <a:srgbClr val="00B050"/>
                </a:solidFill>
              </a:rPr>
              <a:t>característica foi encontrada</a:t>
            </a:r>
            <a:r>
              <a:rPr lang="pt-BR" dirty="0"/>
              <a:t>.</a:t>
            </a:r>
          </a:p>
        </p:txBody>
      </p: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D08B629D-258D-3010-3F74-6583162CDAA0}"/>
                  </a:ext>
                </a:extLst>
              </p:cNvPr>
              <p:cNvSpPr txBox="1"/>
              <p:nvPr/>
            </p:nvSpPr>
            <p:spPr>
              <a:xfrm>
                <a:off x="115613" y="4627169"/>
                <a:ext cx="6139479" cy="11378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𝑂</m:t>
                      </m:r>
                      <m:d>
                        <m:dPr>
                          <m:ctrlPr>
                            <a:rPr lang="pt-BR" sz="2800" i="1">
                              <a:latin typeface="Cambria Math" panose="02040503050406030204" pitchFamily="18" charset="0"/>
                            </a:rPr>
                          </m:ctrlPr>
                        </m:dPr>
                        <m:e>
                          <m:r>
                            <a:rPr lang="pt-BR" sz="2800" i="1">
                              <a:latin typeface="Cambria Math" panose="02040503050406030204" pitchFamily="18" charset="0"/>
                            </a:rPr>
                            <m:t>𝑖</m:t>
                          </m:r>
                          <m:r>
                            <a:rPr lang="pt-BR" sz="2800" i="1">
                              <a:latin typeface="Cambria Math" panose="02040503050406030204" pitchFamily="18" charset="0"/>
                            </a:rPr>
                            <m:t>,</m:t>
                          </m:r>
                          <m:r>
                            <a:rPr lang="pt-BR" sz="2800" i="1">
                              <a:latin typeface="Cambria Math" panose="02040503050406030204" pitchFamily="18" charset="0"/>
                            </a:rPr>
                            <m:t>𝑗</m:t>
                          </m:r>
                        </m:e>
                      </m:d>
                      <m:r>
                        <a:rPr lang="pt-BR" sz="2800" i="1">
                          <a:latin typeface="Cambria Math" panose="02040503050406030204" pitchFamily="18" charset="0"/>
                        </a:rPr>
                        <m:t>=</m:t>
                      </m:r>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𝑚</m:t>
                          </m:r>
                        </m:sub>
                        <m:sup/>
                        <m:e>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𝑛</m:t>
                              </m:r>
                            </m:sub>
                            <m:sup/>
                            <m:e>
                              <m:r>
                                <a:rPr lang="pt-BR" sz="2800" i="1">
                                  <a:latin typeface="Cambria Math" panose="02040503050406030204" pitchFamily="18" charset="0"/>
                                  <a:ea typeface="Cambria Math" panose="02040503050406030204" pitchFamily="18" charset="0"/>
                                </a:rPr>
                                <m:t>𝐼</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𝑖</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𝑗</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r>
                                <a:rPr lang="pt-BR" sz="2800" i="1">
                                  <a:latin typeface="Cambria Math" panose="02040503050406030204" pitchFamily="18" charset="0"/>
                                  <a:ea typeface="Cambria Math" panose="02040503050406030204" pitchFamily="18" charset="0"/>
                                </a:rPr>
                                <m:t>)</m:t>
                              </m:r>
                            </m:e>
                          </m:nary>
                        </m:e>
                      </m:nary>
                      <m:r>
                        <a:rPr lang="pt-BR" sz="2800" i="1">
                          <a:latin typeface="Cambria Math" panose="02040503050406030204" pitchFamily="18" charset="0"/>
                          <a:ea typeface="Cambria Math" panose="02040503050406030204" pitchFamily="18" charset="0"/>
                        </a:rPr>
                        <m:t>𝐾</m:t>
                      </m:r>
                      <m:d>
                        <m:dPr>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e>
                      </m:d>
                    </m:oMath>
                  </m:oMathPara>
                </a14:m>
                <a:endParaRPr lang="pt-BR" sz="2800" i="1" dirty="0">
                  <a:ea typeface="Cambria Math" panose="02040503050406030204" pitchFamily="18" charset="0"/>
                </a:endParaRPr>
              </a:p>
            </p:txBody>
          </p:sp>
        </mc:Choice>
        <mc:Fallback xmlns="">
          <p:sp>
            <p:nvSpPr>
              <p:cNvPr id="14" name="CaixaDeTexto 13">
                <a:extLst>
                  <a:ext uri="{FF2B5EF4-FFF2-40B4-BE49-F238E27FC236}">
                    <a16:creationId xmlns:a16="http://schemas.microsoft.com/office/drawing/2014/main" id="{D08B629D-258D-3010-3F74-6583162CDAA0}"/>
                  </a:ext>
                </a:extLst>
              </p:cNvPr>
              <p:cNvSpPr txBox="1">
                <a:spLocks noRot="1" noChangeAspect="1" noMove="1" noResize="1" noEditPoints="1" noAdjustHandles="1" noChangeArrowheads="1" noChangeShapeType="1" noTextEdit="1"/>
              </p:cNvSpPr>
              <p:nvPr/>
            </p:nvSpPr>
            <p:spPr>
              <a:xfrm>
                <a:off x="115613" y="4627169"/>
                <a:ext cx="6139479" cy="1137876"/>
              </a:xfrm>
              <a:prstGeom prst="rect">
                <a:avLst/>
              </a:prstGeom>
              <a:blipFill>
                <a:blip r:embed="rId3"/>
                <a:stretch>
                  <a:fillRect/>
                </a:stretch>
              </a:blipFill>
            </p:spPr>
            <p:txBody>
              <a:bodyPr/>
              <a:lstStyle/>
              <a:p>
                <a:r>
                  <a:rPr lang="pt-BR">
                    <a:noFill/>
                  </a:rPr>
                  <a:t> </a:t>
                </a:r>
              </a:p>
            </p:txBody>
          </p:sp>
        </mc:Fallback>
      </mc:AlternateContent>
      <p:graphicFrame>
        <p:nvGraphicFramePr>
          <p:cNvPr id="7" name="Tabela 4">
            <a:extLst>
              <a:ext uri="{FF2B5EF4-FFF2-40B4-BE49-F238E27FC236}">
                <a16:creationId xmlns:a16="http://schemas.microsoft.com/office/drawing/2014/main" id="{C4C2D6BD-31E3-2F49-63EB-CFE4150DDAF6}"/>
              </a:ext>
            </a:extLst>
          </p:cNvPr>
          <p:cNvGraphicFramePr>
            <a:graphicFrameLocks/>
          </p:cNvGraphicFramePr>
          <p:nvPr>
            <p:extLst>
              <p:ext uri="{D42A27DB-BD31-4B8C-83A1-F6EECF244321}">
                <p14:modId xmlns:p14="http://schemas.microsoft.com/office/powerpoint/2010/main" val="2190419343"/>
              </p:ext>
            </p:extLst>
          </p:nvPr>
        </p:nvGraphicFramePr>
        <p:xfrm>
          <a:off x="838200" y="2546919"/>
          <a:ext cx="1305909" cy="111252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gridCol w="435303">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07704462"/>
                  </a:ext>
                </a:extLst>
              </a:tr>
            </a:tbl>
          </a:graphicData>
        </a:graphic>
      </p:graphicFrame>
      <p:graphicFrame>
        <p:nvGraphicFramePr>
          <p:cNvPr id="8" name="Tabela 4">
            <a:extLst>
              <a:ext uri="{FF2B5EF4-FFF2-40B4-BE49-F238E27FC236}">
                <a16:creationId xmlns:a16="http://schemas.microsoft.com/office/drawing/2014/main" id="{5F214703-DA81-DEF4-831A-390E707C56EF}"/>
              </a:ext>
            </a:extLst>
          </p:cNvPr>
          <p:cNvGraphicFramePr>
            <a:graphicFrameLocks/>
          </p:cNvGraphicFramePr>
          <p:nvPr>
            <p:extLst>
              <p:ext uri="{D42A27DB-BD31-4B8C-83A1-F6EECF244321}">
                <p14:modId xmlns:p14="http://schemas.microsoft.com/office/powerpoint/2010/main" val="2587045395"/>
              </p:ext>
            </p:extLst>
          </p:nvPr>
        </p:nvGraphicFramePr>
        <p:xfrm>
          <a:off x="273444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312480A3-50D2-93DB-2FC2-4DBF0CE8B18C}"/>
                  </a:ext>
                </a:extLst>
              </p:cNvPr>
              <p:cNvSpPr txBox="1"/>
              <p:nvPr/>
            </p:nvSpPr>
            <p:spPr>
              <a:xfrm>
                <a:off x="2132286" y="2843838"/>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10" name="CaixaDeTexto 9">
                <a:extLst>
                  <a:ext uri="{FF2B5EF4-FFF2-40B4-BE49-F238E27FC236}">
                    <a16:creationId xmlns:a16="http://schemas.microsoft.com/office/drawing/2014/main" id="{312480A3-50D2-93DB-2FC2-4DBF0CE8B18C}"/>
                  </a:ext>
                </a:extLst>
              </p:cNvPr>
              <p:cNvSpPr txBox="1">
                <a:spLocks noRot="1" noChangeAspect="1" noMove="1" noResize="1" noEditPoints="1" noAdjustHandles="1" noChangeArrowheads="1" noChangeShapeType="1" noTextEdit="1"/>
              </p:cNvSpPr>
              <p:nvPr/>
            </p:nvSpPr>
            <p:spPr>
              <a:xfrm>
                <a:off x="2132286" y="2843838"/>
                <a:ext cx="578069" cy="461665"/>
              </a:xfrm>
              <a:prstGeom prst="rect">
                <a:avLst/>
              </a:prstGeom>
              <a:blipFill>
                <a:blip r:embed="rId4"/>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1CBE637D-BCDA-1557-B962-763A4DEE29A5}"/>
                  </a:ext>
                </a:extLst>
              </p:cNvPr>
              <p:cNvSpPr txBox="1"/>
              <p:nvPr/>
            </p:nvSpPr>
            <p:spPr>
              <a:xfrm>
                <a:off x="3653220" y="2782283"/>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1" name="CaixaDeTexto 10">
                <a:extLst>
                  <a:ext uri="{FF2B5EF4-FFF2-40B4-BE49-F238E27FC236}">
                    <a16:creationId xmlns:a16="http://schemas.microsoft.com/office/drawing/2014/main" id="{1CBE637D-BCDA-1557-B962-763A4DEE29A5}"/>
                  </a:ext>
                </a:extLst>
              </p:cNvPr>
              <p:cNvSpPr txBox="1">
                <a:spLocks noRot="1" noChangeAspect="1" noMove="1" noResize="1" noEditPoints="1" noAdjustHandles="1" noChangeArrowheads="1" noChangeShapeType="1" noTextEdit="1"/>
              </p:cNvSpPr>
              <p:nvPr/>
            </p:nvSpPr>
            <p:spPr>
              <a:xfrm>
                <a:off x="3653220" y="2782283"/>
                <a:ext cx="578069" cy="523220"/>
              </a:xfrm>
              <a:prstGeom prst="rect">
                <a:avLst/>
              </a:prstGeom>
              <a:blipFill>
                <a:blip r:embed="rId5"/>
                <a:stretch>
                  <a:fillRect/>
                </a:stretch>
              </a:blipFill>
            </p:spPr>
            <p:txBody>
              <a:bodyPr/>
              <a:lstStyle/>
              <a:p>
                <a:r>
                  <a:rPr lang="pt-BR">
                    <a:noFill/>
                  </a:rPr>
                  <a:t> </a:t>
                </a:r>
              </a:p>
            </p:txBody>
          </p:sp>
        </mc:Fallback>
      </mc:AlternateContent>
      <p:graphicFrame>
        <p:nvGraphicFramePr>
          <p:cNvPr id="12" name="Tabela 4">
            <a:extLst>
              <a:ext uri="{FF2B5EF4-FFF2-40B4-BE49-F238E27FC236}">
                <a16:creationId xmlns:a16="http://schemas.microsoft.com/office/drawing/2014/main" id="{09CC5A7F-CFC9-B6FB-7B31-611EFC1892DC}"/>
              </a:ext>
            </a:extLst>
          </p:cNvPr>
          <p:cNvGraphicFramePr>
            <a:graphicFrameLocks/>
          </p:cNvGraphicFramePr>
          <p:nvPr>
            <p:extLst>
              <p:ext uri="{D42A27DB-BD31-4B8C-83A1-F6EECF244321}">
                <p14:modId xmlns:p14="http://schemas.microsoft.com/office/powerpoint/2010/main" val="3731819327"/>
              </p:ext>
            </p:extLst>
          </p:nvPr>
        </p:nvGraphicFramePr>
        <p:xfrm>
          <a:off x="427946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p:sp>
        <p:nvSpPr>
          <p:cNvPr id="15" name="CaixaDeTexto 14">
            <a:extLst>
              <a:ext uri="{FF2B5EF4-FFF2-40B4-BE49-F238E27FC236}">
                <a16:creationId xmlns:a16="http://schemas.microsoft.com/office/drawing/2014/main" id="{1DD30C51-7FC3-C492-E7BB-85C7BC47423B}"/>
              </a:ext>
            </a:extLst>
          </p:cNvPr>
          <p:cNvSpPr txBox="1"/>
          <p:nvPr/>
        </p:nvSpPr>
        <p:spPr>
          <a:xfrm>
            <a:off x="838200" y="2177587"/>
            <a:ext cx="1294085" cy="369332"/>
          </a:xfrm>
          <a:prstGeom prst="rect">
            <a:avLst/>
          </a:prstGeom>
          <a:noFill/>
        </p:spPr>
        <p:txBody>
          <a:bodyPr wrap="square" rtlCol="0">
            <a:spAutoFit/>
          </a:bodyPr>
          <a:lstStyle/>
          <a:p>
            <a:pPr algn="ctr"/>
            <a:r>
              <a:rPr lang="pt-BR" dirty="0"/>
              <a:t>Input</a:t>
            </a:r>
          </a:p>
        </p:txBody>
      </p:sp>
      <p:sp>
        <p:nvSpPr>
          <p:cNvPr id="16" name="CaixaDeTexto 15">
            <a:extLst>
              <a:ext uri="{FF2B5EF4-FFF2-40B4-BE49-F238E27FC236}">
                <a16:creationId xmlns:a16="http://schemas.microsoft.com/office/drawing/2014/main" id="{76C8B262-6054-1EC9-24FC-F0E6F6CB657D}"/>
              </a:ext>
            </a:extLst>
          </p:cNvPr>
          <p:cNvSpPr txBox="1"/>
          <p:nvPr/>
        </p:nvSpPr>
        <p:spPr>
          <a:xfrm>
            <a:off x="2746265" y="2347348"/>
            <a:ext cx="858783" cy="369332"/>
          </a:xfrm>
          <a:prstGeom prst="rect">
            <a:avLst/>
          </a:prstGeom>
          <a:noFill/>
        </p:spPr>
        <p:txBody>
          <a:bodyPr wrap="square" rtlCol="0">
            <a:spAutoFit/>
          </a:bodyPr>
          <a:lstStyle/>
          <a:p>
            <a:pPr algn="ctr"/>
            <a:r>
              <a:rPr lang="pt-BR" dirty="0"/>
              <a:t>Kernel</a:t>
            </a:r>
          </a:p>
        </p:txBody>
      </p:sp>
      <p:sp>
        <p:nvSpPr>
          <p:cNvPr id="17" name="CaixaDeTexto 16">
            <a:extLst>
              <a:ext uri="{FF2B5EF4-FFF2-40B4-BE49-F238E27FC236}">
                <a16:creationId xmlns:a16="http://schemas.microsoft.com/office/drawing/2014/main" id="{42EBEA7C-E891-80AF-EB7F-19CD72A35768}"/>
              </a:ext>
            </a:extLst>
          </p:cNvPr>
          <p:cNvSpPr txBox="1"/>
          <p:nvPr/>
        </p:nvSpPr>
        <p:spPr>
          <a:xfrm>
            <a:off x="4279461" y="2347348"/>
            <a:ext cx="870606" cy="369332"/>
          </a:xfrm>
          <a:prstGeom prst="rect">
            <a:avLst/>
          </a:prstGeom>
          <a:noFill/>
        </p:spPr>
        <p:txBody>
          <a:bodyPr wrap="square" rtlCol="0">
            <a:spAutoFit/>
          </a:bodyPr>
          <a:lstStyle/>
          <a:p>
            <a:pPr algn="ctr"/>
            <a:r>
              <a:rPr lang="pt-BR" dirty="0"/>
              <a:t>Output</a:t>
            </a:r>
          </a:p>
        </p:txBody>
      </p:sp>
    </p:spTree>
    <p:extLst>
      <p:ext uri="{BB962C8B-B14F-4D97-AF65-F5344CB8AC3E}">
        <p14:creationId xmlns:p14="http://schemas.microsoft.com/office/powerpoint/2010/main" val="2063425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DB7399-AC46-A6E1-01FA-F088ADE4FBC2}"/>
              </a:ext>
            </a:extLst>
          </p:cNvPr>
          <p:cNvSpPr>
            <a:spLocks noGrp="1"/>
          </p:cNvSpPr>
          <p:nvPr>
            <p:ph type="title"/>
          </p:nvPr>
        </p:nvSpPr>
        <p:spPr/>
        <p:txBody>
          <a:bodyPr/>
          <a:lstStyle/>
          <a:p>
            <a:r>
              <a:rPr lang="pt-BR" i="1" dirty="0"/>
              <a:t>Stride</a:t>
            </a:r>
          </a:p>
        </p:txBody>
      </p:sp>
      <p:sp>
        <p:nvSpPr>
          <p:cNvPr id="6" name="Espaço Reservado para Conteúdo 5">
            <a:extLst>
              <a:ext uri="{FF2B5EF4-FFF2-40B4-BE49-F238E27FC236}">
                <a16:creationId xmlns:a16="http://schemas.microsoft.com/office/drawing/2014/main" id="{96C3292B-4443-865B-28D7-E54C4111F076}"/>
              </a:ext>
            </a:extLst>
          </p:cNvPr>
          <p:cNvSpPr>
            <a:spLocks noGrp="1"/>
          </p:cNvSpPr>
          <p:nvPr>
            <p:ph idx="1"/>
          </p:nvPr>
        </p:nvSpPr>
        <p:spPr>
          <a:xfrm>
            <a:off x="5854262" y="1825624"/>
            <a:ext cx="6222125" cy="5032375"/>
          </a:xfrm>
        </p:spPr>
        <p:txBody>
          <a:bodyPr>
            <a:normAutofit lnSpcReduction="10000"/>
          </a:bodyPr>
          <a:lstStyle/>
          <a:p>
            <a:r>
              <a:rPr lang="pt-BR" dirty="0"/>
              <a:t>Neste exemplo anterior, deslizamos a janela um elemento por vez. </a:t>
            </a:r>
          </a:p>
          <a:p>
            <a:r>
              <a:rPr lang="pt-BR" dirty="0"/>
              <a:t>Porém, às vezes, seja por eficiência computacional ou porque desejamos reduzir a resolução, movemos a janela mais de um elemento por vez.</a:t>
            </a:r>
          </a:p>
          <a:p>
            <a:r>
              <a:rPr lang="pt-BR" dirty="0"/>
              <a:t>Esse parâmetro é chamado de </a:t>
            </a:r>
            <a:r>
              <a:rPr lang="pt-BR" i="1" dirty="0"/>
              <a:t>stride</a:t>
            </a:r>
            <a:r>
              <a:rPr lang="pt-BR" dirty="0"/>
              <a:t>.</a:t>
            </a:r>
          </a:p>
          <a:p>
            <a:r>
              <a:rPr lang="pt-BR" dirty="0"/>
              <a:t>No exemplo ao lado, o </a:t>
            </a:r>
            <a:r>
              <a:rPr lang="pt-BR" i="1" dirty="0"/>
              <a:t>stride</a:t>
            </a:r>
            <a:r>
              <a:rPr lang="pt-BR" dirty="0"/>
              <a:t> é de 2 para deslizamentos ao longo das colunas e linhas.</a:t>
            </a:r>
          </a:p>
          <a:p>
            <a:pPr lvl="1">
              <a:buFont typeface="Wingdings" panose="05000000000000000000" pitchFamily="2" charset="2"/>
              <a:buChar char="§"/>
            </a:pPr>
            <a:r>
              <a:rPr lang="pt-BR" dirty="0"/>
              <a:t>Porém, ele pode ser diferente para deslocamentos ao longo das linhas e colunas.</a:t>
            </a:r>
          </a:p>
        </p:txBody>
      </p:sp>
      <p:pic>
        <p:nvPicPr>
          <p:cNvPr id="9" name="Imagem 8">
            <a:extLst>
              <a:ext uri="{FF2B5EF4-FFF2-40B4-BE49-F238E27FC236}">
                <a16:creationId xmlns:a16="http://schemas.microsoft.com/office/drawing/2014/main" id="{3B6E1BB7-2D62-10DF-A8BC-66B8B5DCE9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2335" y="1900784"/>
            <a:ext cx="3769035" cy="4882054"/>
          </a:xfrm>
          <a:prstGeom prst="rect">
            <a:avLst/>
          </a:prstGeom>
        </p:spPr>
      </p:pic>
    </p:spTree>
    <p:extLst>
      <p:ext uri="{BB962C8B-B14F-4D97-AF65-F5344CB8AC3E}">
        <p14:creationId xmlns:p14="http://schemas.microsoft.com/office/powerpoint/2010/main" val="10410995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F93526-2643-38B3-0F79-2A58A0F30784}"/>
              </a:ext>
            </a:extLst>
          </p:cNvPr>
          <p:cNvSpPr>
            <a:spLocks noGrp="1"/>
          </p:cNvSpPr>
          <p:nvPr>
            <p:ph type="title"/>
          </p:nvPr>
        </p:nvSpPr>
        <p:spPr/>
        <p:txBody>
          <a:bodyPr/>
          <a:lstStyle/>
          <a:p>
            <a:r>
              <a:rPr lang="pt-BR" dirty="0"/>
              <a:t>Convolução ou correlação cruzada?</a:t>
            </a:r>
          </a:p>
        </p:txBody>
      </p:sp>
      <p:sp>
        <p:nvSpPr>
          <p:cNvPr id="3" name="Espaço Reservado para Conteúdo 2">
            <a:extLst>
              <a:ext uri="{FF2B5EF4-FFF2-40B4-BE49-F238E27FC236}">
                <a16:creationId xmlns:a16="http://schemas.microsoft.com/office/drawing/2014/main" id="{F2D259D8-2FCF-3974-1561-D1364A9EC8C6}"/>
              </a:ext>
            </a:extLst>
          </p:cNvPr>
          <p:cNvSpPr>
            <a:spLocks noGrp="1"/>
          </p:cNvSpPr>
          <p:nvPr>
            <p:ph idx="1"/>
          </p:nvPr>
        </p:nvSpPr>
        <p:spPr>
          <a:xfrm>
            <a:off x="5485461" y="1825624"/>
            <a:ext cx="6556345" cy="5032375"/>
          </a:xfrm>
        </p:spPr>
        <p:txBody>
          <a:bodyPr>
            <a:normAutofit lnSpcReduction="10000"/>
          </a:bodyPr>
          <a:lstStyle/>
          <a:p>
            <a:r>
              <a:rPr lang="pt-BR" b="0" i="0" dirty="0">
                <a:effectLst/>
              </a:rPr>
              <a:t>As operações em uma CNN, embora sejam chamadas de convoluções, são implementadas como </a:t>
            </a:r>
            <a:r>
              <a:rPr lang="pt-BR" b="1" i="1" dirty="0">
                <a:solidFill>
                  <a:srgbClr val="00B050"/>
                </a:solidFill>
                <a:effectLst/>
              </a:rPr>
              <a:t>correlações cruzadas</a:t>
            </a:r>
            <a:r>
              <a:rPr lang="pt-BR" b="0" i="0" dirty="0">
                <a:effectLst/>
              </a:rPr>
              <a:t> na maioria das bibliotecas.</a:t>
            </a:r>
          </a:p>
          <a:p>
            <a:pPr lvl="1">
              <a:buFont typeface="Wingdings" panose="05000000000000000000" pitchFamily="2" charset="2"/>
              <a:buChar char="§"/>
            </a:pPr>
            <a:r>
              <a:rPr lang="pt-BR" b="0" i="0" dirty="0">
                <a:effectLst/>
              </a:rPr>
              <a:t>Correlações</a:t>
            </a:r>
            <a:r>
              <a:rPr lang="pt-BR" dirty="0"/>
              <a:t> são</a:t>
            </a:r>
            <a:r>
              <a:rPr lang="pt-BR" b="0" i="0" dirty="0">
                <a:effectLst/>
              </a:rPr>
              <a:t> mais </a:t>
            </a:r>
            <a:r>
              <a:rPr lang="pt-BR" b="1" i="1" dirty="0">
                <a:solidFill>
                  <a:srgbClr val="00B050"/>
                </a:solidFill>
                <a:effectLst/>
              </a:rPr>
              <a:t>eficientes</a:t>
            </a:r>
            <a:r>
              <a:rPr lang="pt-BR" b="0" i="0" dirty="0">
                <a:effectLst/>
              </a:rPr>
              <a:t> (sem inversão</a:t>
            </a:r>
            <a:r>
              <a:rPr lang="pt-BR" b="1" i="1" dirty="0">
                <a:solidFill>
                  <a:srgbClr val="00B050"/>
                </a:solidFill>
                <a:effectLst/>
              </a:rPr>
              <a:t>) e simples de serem implementadas</a:t>
            </a:r>
            <a:r>
              <a:rPr lang="pt-BR" b="0" i="0" dirty="0">
                <a:effectLst/>
              </a:rPr>
              <a:t>.</a:t>
            </a:r>
          </a:p>
          <a:p>
            <a:r>
              <a:rPr lang="pt-BR" b="0" i="0" dirty="0">
                <a:effectLst/>
              </a:rPr>
              <a:t>Ao contrário da operação de convolução, as </a:t>
            </a:r>
            <a:r>
              <a:rPr lang="pt-BR" b="0" i="0" dirty="0" err="1">
                <a:effectLst/>
              </a:rPr>
              <a:t>CNNs</a:t>
            </a:r>
            <a:r>
              <a:rPr lang="pt-BR" b="0" i="0" dirty="0">
                <a:effectLst/>
              </a:rPr>
              <a:t> </a:t>
            </a:r>
            <a:r>
              <a:rPr lang="pt-BR" b="1" i="1" dirty="0">
                <a:solidFill>
                  <a:srgbClr val="00B050"/>
                </a:solidFill>
                <a:effectLst/>
              </a:rPr>
              <a:t>não invertem o kernel </a:t>
            </a:r>
            <a:r>
              <a:rPr lang="pt-BR" dirty="0">
                <a:effectLst/>
              </a:rPr>
              <a:t>(ou o sinal de entrada)</a:t>
            </a:r>
            <a:r>
              <a:rPr lang="pt-BR" b="0" i="0" dirty="0">
                <a:effectLst/>
              </a:rPr>
              <a:t>.</a:t>
            </a:r>
          </a:p>
          <a:p>
            <a:r>
              <a:rPr lang="pt-BR" b="0" i="0" dirty="0">
                <a:effectLst/>
              </a:rPr>
              <a:t>No entanto, </a:t>
            </a:r>
            <a:r>
              <a:rPr lang="pt-BR" b="1" i="1" dirty="0">
                <a:solidFill>
                  <a:srgbClr val="00B050"/>
                </a:solidFill>
                <a:effectLst/>
              </a:rPr>
              <a:t>isso não importa</a:t>
            </a:r>
            <a:r>
              <a:rPr lang="pt-BR" b="0" i="0" dirty="0">
                <a:effectLst/>
              </a:rPr>
              <a:t>, pois os </a:t>
            </a:r>
            <a:r>
              <a:rPr lang="pt-BR" b="1" i="1" dirty="0">
                <a:solidFill>
                  <a:srgbClr val="7030A0"/>
                </a:solidFill>
                <a:effectLst/>
              </a:rPr>
              <a:t>kernels</a:t>
            </a:r>
            <a:r>
              <a:rPr lang="pt-BR" b="0" i="0" dirty="0">
                <a:effectLst/>
              </a:rPr>
              <a:t> são </a:t>
            </a:r>
            <a:r>
              <a:rPr lang="pt-BR" b="1" i="1" dirty="0">
                <a:solidFill>
                  <a:srgbClr val="00B050"/>
                </a:solidFill>
                <a:effectLst/>
              </a:rPr>
              <a:t>aprendidos</a:t>
            </a:r>
            <a:r>
              <a:rPr lang="pt-BR" b="0" i="0" dirty="0">
                <a:effectLst/>
              </a:rPr>
              <a:t> e podem se adaptar tanto à correlação cruzada quanto à convolução</a:t>
            </a:r>
            <a:r>
              <a:rPr lang="pt-BR" dirty="0"/>
              <a:t>.</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DB03602D-C752-319A-4E0C-B2FB849B25E9}"/>
                  </a:ext>
                </a:extLst>
              </p:cNvPr>
              <p:cNvSpPr txBox="1"/>
              <p:nvPr/>
            </p:nvSpPr>
            <p:spPr>
              <a:xfrm>
                <a:off x="273481" y="4341811"/>
                <a:ext cx="6095998" cy="155882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pt-BR" sz="2800" b="0" i="0" smtClean="0">
                          <a:latin typeface="Cambria Math" panose="02040503050406030204" pitchFamily="18" charset="0"/>
                        </a:rPr>
                        <m:t>O</m:t>
                      </m:r>
                      <m:d>
                        <m:dPr>
                          <m:ctrlPr>
                            <a:rPr lang="pt-BR" sz="2800" i="1">
                              <a:latin typeface="Cambria Math" panose="02040503050406030204" pitchFamily="18" charset="0"/>
                            </a:rPr>
                          </m:ctrlPr>
                        </m:dPr>
                        <m:e>
                          <m:r>
                            <a:rPr lang="pt-BR" sz="2800" i="1">
                              <a:latin typeface="Cambria Math" panose="02040503050406030204" pitchFamily="18" charset="0"/>
                            </a:rPr>
                            <m:t>𝑖</m:t>
                          </m:r>
                          <m:r>
                            <a:rPr lang="pt-BR" sz="2800" i="1">
                              <a:latin typeface="Cambria Math" panose="02040503050406030204" pitchFamily="18" charset="0"/>
                            </a:rPr>
                            <m:t>,</m:t>
                          </m:r>
                          <m:r>
                            <a:rPr lang="pt-BR" sz="2800" i="1">
                              <a:latin typeface="Cambria Math" panose="02040503050406030204" pitchFamily="18" charset="0"/>
                            </a:rPr>
                            <m:t>𝑗</m:t>
                          </m:r>
                        </m:e>
                      </m:d>
                      <m:r>
                        <a:rPr lang="pt-BR" sz="2800" b="0" i="1" smtClean="0">
                          <a:latin typeface="Cambria Math" panose="02040503050406030204" pitchFamily="18" charset="0"/>
                        </a:rPr>
                        <m:t>  </m:t>
                      </m:r>
                      <m:r>
                        <a:rPr lang="pt-BR" sz="2800" i="1">
                          <a:latin typeface="Cambria Math" panose="02040503050406030204" pitchFamily="18" charset="0"/>
                        </a:rPr>
                        <m:t>=</m:t>
                      </m:r>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𝑚</m:t>
                          </m:r>
                        </m:sub>
                        <m:sup/>
                        <m:e>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𝑛</m:t>
                              </m:r>
                            </m:sub>
                            <m:sup/>
                            <m:e>
                              <m:r>
                                <a:rPr lang="pt-BR" sz="2800" i="1">
                                  <a:latin typeface="Cambria Math" panose="02040503050406030204" pitchFamily="18" charset="0"/>
                                  <a:ea typeface="Cambria Math" panose="02040503050406030204" pitchFamily="18" charset="0"/>
                                </a:rPr>
                                <m:t>𝐾</m:t>
                              </m:r>
                              <m:d>
                                <m:dPr>
                                  <m:ctrlPr>
                                    <a:rPr lang="pt-BR" sz="2800" i="1">
                                      <a:latin typeface="Cambria Math" panose="02040503050406030204" pitchFamily="18" charset="0"/>
                                      <a:ea typeface="Cambria Math" panose="02040503050406030204" pitchFamily="18" charset="0"/>
                                    </a:rPr>
                                  </m:ctrlPr>
                                </m:dPr>
                                <m:e>
                                  <m:r>
                                    <a:rPr lang="pt-BR" sz="2800" b="0" i="1" smtClean="0">
                                      <a:latin typeface="Cambria Math" panose="02040503050406030204" pitchFamily="18" charset="0"/>
                                      <a:ea typeface="Cambria Math" panose="02040503050406030204" pitchFamily="18" charset="0"/>
                                    </a:rPr>
                                    <m:t>𝑖</m:t>
                                  </m:r>
                                  <m:r>
                                    <a:rPr lang="pt-BR" sz="2800" b="0" i="1" smtClean="0">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𝑗</m:t>
                                  </m:r>
                                  <m:r>
                                    <a:rPr lang="pt-BR" sz="2800" b="0" i="1" smtClean="0">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e>
                              </m:d>
                              <m:r>
                                <a:rPr lang="pt-BR" sz="2800" i="1">
                                  <a:latin typeface="Cambria Math" panose="02040503050406030204" pitchFamily="18" charset="0"/>
                                  <a:ea typeface="Cambria Math" panose="02040503050406030204" pitchFamily="18" charset="0"/>
                                </a:rPr>
                                <m:t>𝐼</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r>
                                <a:rPr lang="pt-BR" sz="2800" i="1">
                                  <a:latin typeface="Cambria Math" panose="02040503050406030204" pitchFamily="18" charset="0"/>
                                  <a:ea typeface="Cambria Math" panose="02040503050406030204" pitchFamily="18" charset="0"/>
                                </a:rPr>
                                <m:t>)</m:t>
                              </m:r>
                            </m:e>
                          </m:nary>
                        </m:e>
                      </m:nary>
                    </m:oMath>
                  </m:oMathPara>
                </a14:m>
                <a:endParaRPr lang="pt-BR" sz="2800" dirty="0"/>
              </a:p>
            </p:txBody>
          </p:sp>
        </mc:Choice>
        <mc:Fallback xmlns="">
          <p:sp>
            <p:nvSpPr>
              <p:cNvPr id="5" name="CaixaDeTexto 4">
                <a:extLst>
                  <a:ext uri="{FF2B5EF4-FFF2-40B4-BE49-F238E27FC236}">
                    <a16:creationId xmlns:a16="http://schemas.microsoft.com/office/drawing/2014/main" id="{DB03602D-C752-319A-4E0C-B2FB849B25E9}"/>
                  </a:ext>
                </a:extLst>
              </p:cNvPr>
              <p:cNvSpPr txBox="1">
                <a:spLocks noRot="1" noChangeAspect="1" noMove="1" noResize="1" noEditPoints="1" noAdjustHandles="1" noChangeArrowheads="1" noChangeShapeType="1" noTextEdit="1"/>
              </p:cNvSpPr>
              <p:nvPr/>
            </p:nvSpPr>
            <p:spPr>
              <a:xfrm>
                <a:off x="273481" y="4341811"/>
                <a:ext cx="6095998" cy="1558825"/>
              </a:xfrm>
              <a:prstGeom prst="rect">
                <a:avLst/>
              </a:prstGeom>
              <a:blipFill>
                <a:blip r:embed="rId3"/>
                <a:stretch>
                  <a:fillRect l="-5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7F322521-45CB-3869-26AB-BCD9F5D5693B}"/>
                  </a:ext>
                </a:extLst>
              </p:cNvPr>
              <p:cNvSpPr txBox="1"/>
              <p:nvPr/>
            </p:nvSpPr>
            <p:spPr>
              <a:xfrm>
                <a:off x="391722" y="1943160"/>
                <a:ext cx="6095999" cy="1558825"/>
              </a:xfrm>
              <a:prstGeom prst="rect">
                <a:avLst/>
              </a:prstGeom>
              <a:noFill/>
            </p:spPr>
            <p:txBody>
              <a:bodyPr wrap="square">
                <a:spAutoFit/>
              </a:bodyPr>
              <a:lstStyle/>
              <a:p>
                <a:pPr marL="0" indent="0">
                  <a:buNone/>
                </a:pPr>
                <a14:m>
                  <m:oMathPara xmlns:m="http://schemas.openxmlformats.org/officeDocument/2006/math">
                    <m:oMathParaPr>
                      <m:jc m:val="left"/>
                    </m:oMathParaPr>
                    <m:oMath xmlns:m="http://schemas.openxmlformats.org/officeDocument/2006/math">
                      <m:r>
                        <a:rPr lang="pt-BR" sz="2800" b="0" i="1" smtClean="0">
                          <a:latin typeface="Cambria Math" panose="02040503050406030204" pitchFamily="18" charset="0"/>
                        </a:rPr>
                        <m:t>𝑂</m:t>
                      </m:r>
                      <m:d>
                        <m:dPr>
                          <m:ctrlPr>
                            <a:rPr lang="pt-BR" sz="2800" i="1">
                              <a:latin typeface="Cambria Math" panose="02040503050406030204" pitchFamily="18" charset="0"/>
                            </a:rPr>
                          </m:ctrlPr>
                        </m:dPr>
                        <m:e>
                          <m:r>
                            <a:rPr lang="pt-BR" sz="2800" i="1">
                              <a:latin typeface="Cambria Math" panose="02040503050406030204" pitchFamily="18" charset="0"/>
                            </a:rPr>
                            <m:t>𝑖</m:t>
                          </m:r>
                          <m:r>
                            <a:rPr lang="pt-BR" sz="2800" i="1">
                              <a:latin typeface="Cambria Math" panose="02040503050406030204" pitchFamily="18" charset="0"/>
                            </a:rPr>
                            <m:t>,</m:t>
                          </m:r>
                          <m:r>
                            <a:rPr lang="pt-BR" sz="2800" i="1">
                              <a:latin typeface="Cambria Math" panose="02040503050406030204" pitchFamily="18" charset="0"/>
                            </a:rPr>
                            <m:t>𝑗</m:t>
                          </m:r>
                        </m:e>
                      </m:d>
                      <m:r>
                        <a:rPr lang="pt-BR" sz="2800" i="1">
                          <a:latin typeface="Cambria Math" panose="02040503050406030204" pitchFamily="18" charset="0"/>
                        </a:rPr>
                        <m:t>=</m:t>
                      </m:r>
                      <m:r>
                        <a:rPr lang="pt-BR" sz="2800" i="1">
                          <a:latin typeface="Cambria Math" panose="02040503050406030204" pitchFamily="18" charset="0"/>
                        </a:rPr>
                        <m:t>𝐾</m:t>
                      </m:r>
                      <m:d>
                        <m:dPr>
                          <m:ctrlPr>
                            <a:rPr lang="pt-BR" sz="2800" i="1">
                              <a:latin typeface="Cambria Math" panose="02040503050406030204" pitchFamily="18" charset="0"/>
                            </a:rPr>
                          </m:ctrlPr>
                        </m:dPr>
                        <m:e>
                          <m:r>
                            <a:rPr lang="pt-BR" sz="2800" i="1">
                              <a:latin typeface="Cambria Math" panose="02040503050406030204" pitchFamily="18" charset="0"/>
                            </a:rPr>
                            <m:t>𝑖</m:t>
                          </m:r>
                        </m:e>
                      </m:d>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𝐼</m:t>
                      </m:r>
                      <m:d>
                        <m:dPr>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𝑗</m:t>
                          </m:r>
                        </m:e>
                      </m:d>
                      <m:r>
                        <a:rPr lang="pt-BR" sz="2800" i="1">
                          <a:latin typeface="Cambria Math" panose="02040503050406030204" pitchFamily="18" charset="0"/>
                          <a:ea typeface="Cambria Math" panose="02040503050406030204" pitchFamily="18" charset="0"/>
                        </a:rPr>
                        <m:t>=</m:t>
                      </m:r>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𝑚</m:t>
                          </m:r>
                        </m:sub>
                        <m:sup/>
                        <m:e>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𝑛</m:t>
                              </m:r>
                            </m:sub>
                            <m:sup/>
                            <m:e>
                              <m:r>
                                <a:rPr lang="pt-BR" sz="2800" i="1">
                                  <a:latin typeface="Cambria Math" panose="02040503050406030204" pitchFamily="18" charset="0"/>
                                  <a:ea typeface="Cambria Math" panose="02040503050406030204" pitchFamily="18" charset="0"/>
                                </a:rPr>
                                <m:t>𝐾</m:t>
                              </m:r>
                              <m:d>
                                <m:dPr>
                                  <m:ctrlPr>
                                    <a:rPr lang="pt-BR" sz="2800" i="1">
                                      <a:latin typeface="Cambria Math" panose="02040503050406030204" pitchFamily="18" charset="0"/>
                                      <a:ea typeface="Cambria Math" panose="02040503050406030204" pitchFamily="18" charset="0"/>
                                    </a:rPr>
                                  </m:ctrlPr>
                                </m:dPr>
                                <m:e>
                                  <m:r>
                                    <a:rPr lang="pt-BR" sz="2800" b="0" i="1" smtClean="0">
                                      <a:latin typeface="Cambria Math" panose="02040503050406030204" pitchFamily="18" charset="0"/>
                                      <a:ea typeface="Cambria Math" panose="02040503050406030204" pitchFamily="18" charset="0"/>
                                    </a:rPr>
                                    <m:t>𝑖</m:t>
                                  </m:r>
                                  <m:r>
                                    <a:rPr lang="pt-BR" sz="2800" b="0" i="1" smtClean="0">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𝑗</m:t>
                                  </m:r>
                                  <m:r>
                                    <a:rPr lang="pt-BR" sz="2800" b="0" i="1" smtClean="0">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e>
                              </m:d>
                              <m:r>
                                <a:rPr lang="pt-BR" sz="2800" i="1">
                                  <a:latin typeface="Cambria Math" panose="02040503050406030204" pitchFamily="18" charset="0"/>
                                  <a:ea typeface="Cambria Math" panose="02040503050406030204" pitchFamily="18" charset="0"/>
                                </a:rPr>
                                <m:t>𝐼</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r>
                                <a:rPr lang="pt-BR" sz="2800" i="1">
                                  <a:latin typeface="Cambria Math" panose="02040503050406030204" pitchFamily="18" charset="0"/>
                                  <a:ea typeface="Cambria Math" panose="02040503050406030204" pitchFamily="18" charset="0"/>
                                </a:rPr>
                                <m:t>)</m:t>
                              </m:r>
                            </m:e>
                          </m:nary>
                        </m:e>
                      </m:nary>
                    </m:oMath>
                  </m:oMathPara>
                </a14:m>
                <a:endParaRPr lang="pt-BR" sz="2800" dirty="0"/>
              </a:p>
            </p:txBody>
          </p:sp>
        </mc:Choice>
        <mc:Fallback xmlns="">
          <p:sp>
            <p:nvSpPr>
              <p:cNvPr id="9" name="CaixaDeTexto 8">
                <a:extLst>
                  <a:ext uri="{FF2B5EF4-FFF2-40B4-BE49-F238E27FC236}">
                    <a16:creationId xmlns:a16="http://schemas.microsoft.com/office/drawing/2014/main" id="{7F322521-45CB-3869-26AB-BCD9F5D5693B}"/>
                  </a:ext>
                </a:extLst>
              </p:cNvPr>
              <p:cNvSpPr txBox="1">
                <a:spLocks noRot="1" noChangeAspect="1" noMove="1" noResize="1" noEditPoints="1" noAdjustHandles="1" noChangeArrowheads="1" noChangeShapeType="1" noTextEdit="1"/>
              </p:cNvSpPr>
              <p:nvPr/>
            </p:nvSpPr>
            <p:spPr>
              <a:xfrm>
                <a:off x="391722" y="1943160"/>
                <a:ext cx="6095999" cy="1558825"/>
              </a:xfrm>
              <a:prstGeom prst="rect">
                <a:avLst/>
              </a:prstGeom>
              <a:blipFill>
                <a:blip r:embed="rId4"/>
                <a:stretch>
                  <a:fillRect l="-500"/>
                </a:stretch>
              </a:blipFill>
            </p:spPr>
            <p:txBody>
              <a:bodyPr/>
              <a:lstStyle/>
              <a:p>
                <a:r>
                  <a:rPr lang="pt-BR">
                    <a:noFill/>
                  </a:rPr>
                  <a:t> </a:t>
                </a:r>
              </a:p>
            </p:txBody>
          </p:sp>
        </mc:Fallback>
      </mc:AlternateContent>
      <p:sp>
        <p:nvSpPr>
          <p:cNvPr id="4" name="Chave Esquerda 3">
            <a:extLst>
              <a:ext uri="{FF2B5EF4-FFF2-40B4-BE49-F238E27FC236}">
                <a16:creationId xmlns:a16="http://schemas.microsoft.com/office/drawing/2014/main" id="{BDAD0916-6546-14FF-9C8D-5390D356A83F}"/>
              </a:ext>
            </a:extLst>
          </p:cNvPr>
          <p:cNvSpPr/>
          <p:nvPr/>
        </p:nvSpPr>
        <p:spPr>
          <a:xfrm rot="16200000">
            <a:off x="2672103" y="1212215"/>
            <a:ext cx="368595" cy="492935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CaixaDeTexto 5">
            <a:extLst>
              <a:ext uri="{FF2B5EF4-FFF2-40B4-BE49-F238E27FC236}">
                <a16:creationId xmlns:a16="http://schemas.microsoft.com/office/drawing/2014/main" id="{9E0047B6-B460-555E-A0C6-4578190E1737}"/>
              </a:ext>
            </a:extLst>
          </p:cNvPr>
          <p:cNvSpPr txBox="1"/>
          <p:nvPr/>
        </p:nvSpPr>
        <p:spPr>
          <a:xfrm>
            <a:off x="391722" y="3768746"/>
            <a:ext cx="4929356" cy="369332"/>
          </a:xfrm>
          <a:prstGeom prst="rect">
            <a:avLst/>
          </a:prstGeom>
          <a:noFill/>
        </p:spPr>
        <p:txBody>
          <a:bodyPr wrap="square" rtlCol="0">
            <a:spAutoFit/>
          </a:bodyPr>
          <a:lstStyle/>
          <a:p>
            <a:pPr algn="ctr"/>
            <a:r>
              <a:rPr lang="pt-BR" b="1" dirty="0">
                <a:solidFill>
                  <a:schemeClr val="accent2"/>
                </a:solidFill>
              </a:rPr>
              <a:t>Convolução</a:t>
            </a:r>
          </a:p>
        </p:txBody>
      </p:sp>
      <p:sp>
        <p:nvSpPr>
          <p:cNvPr id="7" name="Chave Esquerda 6">
            <a:extLst>
              <a:ext uri="{FF2B5EF4-FFF2-40B4-BE49-F238E27FC236}">
                <a16:creationId xmlns:a16="http://schemas.microsoft.com/office/drawing/2014/main" id="{41252DA0-FF01-2733-F699-602C97C6C0A4}"/>
              </a:ext>
            </a:extLst>
          </p:cNvPr>
          <p:cNvSpPr/>
          <p:nvPr/>
        </p:nvSpPr>
        <p:spPr>
          <a:xfrm rot="16200000">
            <a:off x="2553862" y="3640060"/>
            <a:ext cx="368595" cy="492935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CaixaDeTexto 7">
            <a:extLst>
              <a:ext uri="{FF2B5EF4-FFF2-40B4-BE49-F238E27FC236}">
                <a16:creationId xmlns:a16="http://schemas.microsoft.com/office/drawing/2014/main" id="{1ABE3302-5259-399A-0E22-12ACD8479E69}"/>
              </a:ext>
            </a:extLst>
          </p:cNvPr>
          <p:cNvSpPr txBox="1"/>
          <p:nvPr/>
        </p:nvSpPr>
        <p:spPr>
          <a:xfrm>
            <a:off x="273481" y="6196591"/>
            <a:ext cx="4929356" cy="369332"/>
          </a:xfrm>
          <a:prstGeom prst="rect">
            <a:avLst/>
          </a:prstGeom>
          <a:noFill/>
        </p:spPr>
        <p:txBody>
          <a:bodyPr wrap="square" rtlCol="0">
            <a:spAutoFit/>
          </a:bodyPr>
          <a:lstStyle/>
          <a:p>
            <a:pPr algn="ctr"/>
            <a:r>
              <a:rPr lang="pt-BR" b="1" dirty="0">
                <a:solidFill>
                  <a:schemeClr val="accent2"/>
                </a:solidFill>
              </a:rPr>
              <a:t>Correlação cruzada</a:t>
            </a:r>
          </a:p>
        </p:txBody>
      </p:sp>
    </p:spTree>
    <p:extLst>
      <p:ext uri="{BB962C8B-B14F-4D97-AF65-F5344CB8AC3E}">
        <p14:creationId xmlns:p14="http://schemas.microsoft.com/office/powerpoint/2010/main" val="509993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AED40A-9150-74EA-1077-CBE93F94A93C}"/>
              </a:ext>
            </a:extLst>
          </p:cNvPr>
          <p:cNvSpPr>
            <a:spLocks noGrp="1"/>
          </p:cNvSpPr>
          <p:nvPr>
            <p:ph type="title"/>
          </p:nvPr>
        </p:nvSpPr>
        <p:spPr/>
        <p:txBody>
          <a:bodyPr/>
          <a:lstStyle/>
          <a:p>
            <a:r>
              <a:rPr lang="pt-BR" dirty="0"/>
              <a:t>Operação de convolução com 3 canais</a:t>
            </a:r>
          </a:p>
        </p:txBody>
      </p:sp>
      <p:sp>
        <p:nvSpPr>
          <p:cNvPr id="3" name="Espaço Reservado para Conteúdo 2">
            <a:extLst>
              <a:ext uri="{FF2B5EF4-FFF2-40B4-BE49-F238E27FC236}">
                <a16:creationId xmlns:a16="http://schemas.microsoft.com/office/drawing/2014/main" id="{C6A0F2B3-45CD-847C-2A26-4FC3420E0DAB}"/>
              </a:ext>
            </a:extLst>
          </p:cNvPr>
          <p:cNvSpPr>
            <a:spLocks noGrp="1"/>
          </p:cNvSpPr>
          <p:nvPr>
            <p:ph idx="1"/>
          </p:nvPr>
        </p:nvSpPr>
        <p:spPr>
          <a:xfrm>
            <a:off x="7756635" y="1825624"/>
            <a:ext cx="4288220" cy="5032375"/>
          </a:xfrm>
        </p:spPr>
        <p:txBody>
          <a:bodyPr>
            <a:normAutofit/>
          </a:bodyPr>
          <a:lstStyle/>
          <a:p>
            <a:r>
              <a:rPr lang="pt-BR" dirty="0"/>
              <a:t>Em geral, se a imagem tem 3 dimensões, o </a:t>
            </a:r>
            <a:r>
              <a:rPr lang="pt-BR" b="1" i="1" dirty="0"/>
              <a:t>kernel</a:t>
            </a:r>
            <a:r>
              <a:rPr lang="pt-BR" dirty="0"/>
              <a:t> também terá 3 dimensões.</a:t>
            </a:r>
          </a:p>
          <a:p>
            <a:r>
              <a:rPr lang="pt-BR" dirty="0"/>
              <a:t>Para entender a operação, podemos </a:t>
            </a:r>
            <a:r>
              <a:rPr lang="pt-BR" b="1" i="1" dirty="0"/>
              <a:t>dividi-la em 3 operações de convolução separadas </a:t>
            </a:r>
            <a:r>
              <a:rPr lang="pt-BR" dirty="0"/>
              <a:t>que têm seus resultados somados ao final para gerar a saída.</a:t>
            </a:r>
          </a:p>
          <a:p>
            <a:r>
              <a:rPr lang="pt-BR" dirty="0"/>
              <a:t>Usando um </a:t>
            </a:r>
            <a:r>
              <a:rPr lang="pt-BR" i="1" dirty="0"/>
              <a:t>stride</a:t>
            </a:r>
            <a:r>
              <a:rPr lang="pt-BR" dirty="0"/>
              <a:t> = 1, temos.</a:t>
            </a:r>
          </a:p>
        </p:txBody>
      </p:sp>
      <p:pic>
        <p:nvPicPr>
          <p:cNvPr id="13" name="Imagem 12">
            <a:extLst>
              <a:ext uri="{FF2B5EF4-FFF2-40B4-BE49-F238E27FC236}">
                <a16:creationId xmlns:a16="http://schemas.microsoft.com/office/drawing/2014/main" id="{E9DDA8A0-1355-BFAC-FC9A-9832CE0C99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146" y="1825624"/>
            <a:ext cx="7304921" cy="3979905"/>
          </a:xfrm>
          <a:prstGeom prst="rect">
            <a:avLst/>
          </a:prstGeom>
        </p:spPr>
      </p:pic>
      <p:sp>
        <p:nvSpPr>
          <p:cNvPr id="5" name="Retângulo 4">
            <a:extLst>
              <a:ext uri="{FF2B5EF4-FFF2-40B4-BE49-F238E27FC236}">
                <a16:creationId xmlns:a16="http://schemas.microsoft.com/office/drawing/2014/main" id="{DC97C772-8406-C1B6-0304-9674F8F2B93F}"/>
              </a:ext>
            </a:extLst>
          </p:cNvPr>
          <p:cNvSpPr/>
          <p:nvPr/>
        </p:nvSpPr>
        <p:spPr>
          <a:xfrm>
            <a:off x="2051049" y="3327400"/>
            <a:ext cx="1263651" cy="148590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Conector de Seta Reta 6">
            <a:extLst>
              <a:ext uri="{FF2B5EF4-FFF2-40B4-BE49-F238E27FC236}">
                <a16:creationId xmlns:a16="http://schemas.microsoft.com/office/drawing/2014/main" id="{99079706-A133-393C-E0A1-1E8469F76249}"/>
              </a:ext>
            </a:extLst>
          </p:cNvPr>
          <p:cNvCxnSpPr/>
          <p:nvPr/>
        </p:nvCxnSpPr>
        <p:spPr>
          <a:xfrm flipV="1">
            <a:off x="2705100" y="2238375"/>
            <a:ext cx="0" cy="10890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4045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AED40A-9150-74EA-1077-CBE93F94A93C}"/>
              </a:ext>
            </a:extLst>
          </p:cNvPr>
          <p:cNvSpPr>
            <a:spLocks noGrp="1"/>
          </p:cNvSpPr>
          <p:nvPr>
            <p:ph type="title"/>
          </p:nvPr>
        </p:nvSpPr>
        <p:spPr/>
        <p:txBody>
          <a:bodyPr/>
          <a:lstStyle/>
          <a:p>
            <a:r>
              <a:rPr lang="pt-BR" dirty="0"/>
              <a:t>Operação de convolução com 3 canais</a:t>
            </a:r>
          </a:p>
        </p:txBody>
      </p:sp>
      <p:pic>
        <p:nvPicPr>
          <p:cNvPr id="6" name="Imagem 5">
            <a:extLst>
              <a:ext uri="{FF2B5EF4-FFF2-40B4-BE49-F238E27FC236}">
                <a16:creationId xmlns:a16="http://schemas.microsoft.com/office/drawing/2014/main" id="{B95BA9E1-3F17-F39D-AC17-14CC48F771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146" y="1825624"/>
            <a:ext cx="7304921" cy="3979905"/>
          </a:xfrm>
          <a:prstGeom prst="rect">
            <a:avLst/>
          </a:prstGeom>
        </p:spPr>
      </p:pic>
    </p:spTree>
    <p:extLst>
      <p:ext uri="{BB962C8B-B14F-4D97-AF65-F5344CB8AC3E}">
        <p14:creationId xmlns:p14="http://schemas.microsoft.com/office/powerpoint/2010/main" val="744138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AED40A-9150-74EA-1077-CBE93F94A93C}"/>
              </a:ext>
            </a:extLst>
          </p:cNvPr>
          <p:cNvSpPr>
            <a:spLocks noGrp="1"/>
          </p:cNvSpPr>
          <p:nvPr>
            <p:ph type="title"/>
          </p:nvPr>
        </p:nvSpPr>
        <p:spPr/>
        <p:txBody>
          <a:bodyPr/>
          <a:lstStyle/>
          <a:p>
            <a:r>
              <a:rPr lang="pt-BR" dirty="0"/>
              <a:t>Operação de convolução com 3 canais</a:t>
            </a:r>
          </a:p>
        </p:txBody>
      </p:sp>
      <p:pic>
        <p:nvPicPr>
          <p:cNvPr id="7" name="Imagem 6">
            <a:extLst>
              <a:ext uri="{FF2B5EF4-FFF2-40B4-BE49-F238E27FC236}">
                <a16:creationId xmlns:a16="http://schemas.microsoft.com/office/drawing/2014/main" id="{8328A394-0A85-EDFE-CA32-E04993577F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146" y="1825623"/>
            <a:ext cx="7304921" cy="3979905"/>
          </a:xfrm>
          <a:prstGeom prst="rect">
            <a:avLst/>
          </a:prstGeom>
        </p:spPr>
      </p:pic>
    </p:spTree>
    <p:extLst>
      <p:ext uri="{BB962C8B-B14F-4D97-AF65-F5344CB8AC3E}">
        <p14:creationId xmlns:p14="http://schemas.microsoft.com/office/powerpoint/2010/main" val="12590310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AED40A-9150-74EA-1077-CBE93F94A93C}"/>
              </a:ext>
            </a:extLst>
          </p:cNvPr>
          <p:cNvSpPr>
            <a:spLocks noGrp="1"/>
          </p:cNvSpPr>
          <p:nvPr>
            <p:ph type="title"/>
          </p:nvPr>
        </p:nvSpPr>
        <p:spPr/>
        <p:txBody>
          <a:bodyPr/>
          <a:lstStyle/>
          <a:p>
            <a:r>
              <a:rPr lang="pt-BR" dirty="0"/>
              <a:t>Operação de convolução com 3 canais</a:t>
            </a:r>
          </a:p>
        </p:txBody>
      </p:sp>
      <p:pic>
        <p:nvPicPr>
          <p:cNvPr id="5" name="Imagem 4">
            <a:extLst>
              <a:ext uri="{FF2B5EF4-FFF2-40B4-BE49-F238E27FC236}">
                <a16:creationId xmlns:a16="http://schemas.microsoft.com/office/drawing/2014/main" id="{AD1132E5-99A1-3663-0FB9-B583CE1825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146" y="1825623"/>
            <a:ext cx="7512261" cy="3979905"/>
          </a:xfrm>
          <a:prstGeom prst="rect">
            <a:avLst/>
          </a:prstGeom>
        </p:spPr>
      </p:pic>
    </p:spTree>
    <p:extLst>
      <p:ext uri="{BB962C8B-B14F-4D97-AF65-F5344CB8AC3E}">
        <p14:creationId xmlns:p14="http://schemas.microsoft.com/office/powerpoint/2010/main" val="1984003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B9476-4706-8E81-221F-E5040AB27D23}"/>
              </a:ext>
            </a:extLst>
          </p:cNvPr>
          <p:cNvSpPr>
            <a:spLocks noGrp="1"/>
          </p:cNvSpPr>
          <p:nvPr>
            <p:ph type="title"/>
          </p:nvPr>
        </p:nvSpPr>
        <p:spPr/>
        <p:txBody>
          <a:bodyPr/>
          <a:lstStyle/>
          <a:p>
            <a:r>
              <a:rPr lang="pt-BR" dirty="0"/>
              <a:t>Dados tabulares </a:t>
            </a:r>
          </a:p>
        </p:txBody>
      </p:sp>
      <p:sp>
        <p:nvSpPr>
          <p:cNvPr id="3" name="Espaço Reservado para Conteúdo 2">
            <a:extLst>
              <a:ext uri="{FF2B5EF4-FFF2-40B4-BE49-F238E27FC236}">
                <a16:creationId xmlns:a16="http://schemas.microsoft.com/office/drawing/2014/main" id="{3DB90306-31A3-7468-D521-F26B9341F612}"/>
              </a:ext>
            </a:extLst>
          </p:cNvPr>
          <p:cNvSpPr>
            <a:spLocks noGrp="1"/>
          </p:cNvSpPr>
          <p:nvPr>
            <p:ph idx="1"/>
          </p:nvPr>
        </p:nvSpPr>
        <p:spPr>
          <a:xfrm>
            <a:off x="5475891" y="1825624"/>
            <a:ext cx="6537434" cy="5032375"/>
          </a:xfrm>
        </p:spPr>
        <p:txBody>
          <a:bodyPr>
            <a:normAutofit/>
          </a:bodyPr>
          <a:lstStyle/>
          <a:p>
            <a:r>
              <a:rPr lang="pt-BR" b="0" i="0" dirty="0" err="1">
                <a:effectLst/>
              </a:rPr>
              <a:t>DNNs</a:t>
            </a:r>
            <a:r>
              <a:rPr lang="pt-BR" b="0" i="0" dirty="0">
                <a:effectLst/>
              </a:rPr>
              <a:t> são </a:t>
            </a:r>
            <a:r>
              <a:rPr lang="pt-BR" b="1" i="1" dirty="0">
                <a:solidFill>
                  <a:srgbClr val="00B050"/>
                </a:solidFill>
                <a:effectLst/>
              </a:rPr>
              <a:t>ideais para dados tabulares</a:t>
            </a:r>
            <a:r>
              <a:rPr lang="pt-BR" b="0" i="0" dirty="0">
                <a:effectLst/>
              </a:rPr>
              <a:t>, onde os </a:t>
            </a:r>
            <a:r>
              <a:rPr lang="pt-BR" b="1" i="1" dirty="0">
                <a:solidFill>
                  <a:srgbClr val="00B050"/>
                </a:solidFill>
                <a:effectLst/>
              </a:rPr>
              <a:t>exemplos são representados por linhas e os atributos por colunas</a:t>
            </a:r>
            <a:r>
              <a:rPr lang="pt-BR" b="0" i="0" dirty="0">
                <a:effectLst/>
              </a:rPr>
              <a:t>.</a:t>
            </a:r>
          </a:p>
          <a:p>
            <a:r>
              <a:rPr lang="pt-BR" b="0" i="0" dirty="0">
                <a:effectLst/>
              </a:rPr>
              <a:t>Ao analisar esses dados, o objetivo de uma DNN é </a:t>
            </a:r>
            <a:r>
              <a:rPr lang="pt-BR" b="1" i="1" dirty="0">
                <a:solidFill>
                  <a:srgbClr val="00B050"/>
                </a:solidFill>
                <a:effectLst/>
              </a:rPr>
              <a:t>descobrir padrões que envolvem interações entre os atributos, </a:t>
            </a:r>
            <a:r>
              <a:rPr lang="pt-BR" b="1" i="1" dirty="0">
                <a:solidFill>
                  <a:srgbClr val="7030A0"/>
                </a:solidFill>
                <a:effectLst/>
              </a:rPr>
              <a:t>sem presumir uma estrutura espacial </a:t>
            </a:r>
            <a:r>
              <a:rPr lang="pt-BR" b="0" i="0" dirty="0">
                <a:effectLst/>
              </a:rPr>
              <a:t>(em termos de posicionamento físico) específica entre eles.</a:t>
            </a:r>
          </a:p>
          <a:p>
            <a:r>
              <a:rPr lang="pt-BR" b="0" i="0" dirty="0">
                <a:effectLst/>
              </a:rPr>
              <a:t>Em contraste, </a:t>
            </a:r>
            <a:r>
              <a:rPr lang="pt-BR" b="1" i="1" dirty="0">
                <a:solidFill>
                  <a:srgbClr val="7030A0"/>
                </a:solidFill>
                <a:effectLst/>
              </a:rPr>
              <a:t>imagens têm uma estrutura espacial</a:t>
            </a:r>
            <a:r>
              <a:rPr lang="pt-BR" b="0" i="0" dirty="0">
                <a:effectLst/>
              </a:rPr>
              <a:t> que pode ser explorada por modelos de ML.</a:t>
            </a:r>
            <a:endParaRPr lang="pt-BR" dirty="0"/>
          </a:p>
        </p:txBody>
      </p:sp>
      <p:pic>
        <p:nvPicPr>
          <p:cNvPr id="5" name="Imagem 4">
            <a:extLst>
              <a:ext uri="{FF2B5EF4-FFF2-40B4-BE49-F238E27FC236}">
                <a16:creationId xmlns:a16="http://schemas.microsoft.com/office/drawing/2014/main" id="{E3CDC4BE-18F1-F196-DB89-42DF13D65A10}"/>
              </a:ext>
            </a:extLst>
          </p:cNvPr>
          <p:cNvPicPr>
            <a:picLocks noChangeAspect="1"/>
          </p:cNvPicPr>
          <p:nvPr/>
        </p:nvPicPr>
        <p:blipFill rotWithShape="1">
          <a:blip r:embed="rId3"/>
          <a:srcRect l="3436" t="2799"/>
          <a:stretch/>
        </p:blipFill>
        <p:spPr>
          <a:xfrm>
            <a:off x="493986" y="2082962"/>
            <a:ext cx="4588632" cy="3834362"/>
          </a:xfrm>
          <a:prstGeom prst="rect">
            <a:avLst/>
          </a:prstGeom>
        </p:spPr>
      </p:pic>
    </p:spTree>
    <p:extLst>
      <p:ext uri="{BB962C8B-B14F-4D97-AF65-F5344CB8AC3E}">
        <p14:creationId xmlns:p14="http://schemas.microsoft.com/office/powerpoint/2010/main" val="21622705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D62605-F9D3-9FD1-932C-7BF94AAF5856}"/>
              </a:ext>
            </a:extLst>
          </p:cNvPr>
          <p:cNvSpPr>
            <a:spLocks noGrp="1"/>
          </p:cNvSpPr>
          <p:nvPr>
            <p:ph type="title"/>
          </p:nvPr>
        </p:nvSpPr>
        <p:spPr/>
        <p:txBody>
          <a:bodyPr/>
          <a:lstStyle/>
          <a:p>
            <a:r>
              <a:rPr lang="pt-BR" i="1" dirty="0"/>
              <a:t>Kernels</a:t>
            </a:r>
            <a:r>
              <a:rPr lang="pt-BR" dirty="0"/>
              <a:t> diferentes para características diferentes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3BE326F2-E03D-F00D-0FFA-8DB73E53DA3E}"/>
                  </a:ext>
                </a:extLst>
              </p:cNvPr>
              <p:cNvSpPr>
                <a:spLocks noGrp="1"/>
              </p:cNvSpPr>
              <p:nvPr>
                <p:ph idx="1"/>
              </p:nvPr>
            </p:nvSpPr>
            <p:spPr>
              <a:xfrm>
                <a:off x="6437376" y="1825624"/>
                <a:ext cx="5659375" cy="5032375"/>
              </a:xfrm>
            </p:spPr>
            <p:txBody>
              <a:bodyPr>
                <a:normAutofit/>
              </a:bodyPr>
              <a:lstStyle/>
              <a:p>
                <a:r>
                  <a:rPr lang="pt-BR" dirty="0"/>
                  <a:t>Em geral, cada </a:t>
                </a:r>
                <a:r>
                  <a:rPr lang="pt-BR" b="1" i="1" dirty="0">
                    <a:solidFill>
                      <a:srgbClr val="00B050"/>
                    </a:solidFill>
                  </a:rPr>
                  <a:t>camada convolucional possui </a:t>
                </a:r>
                <a:r>
                  <a:rPr lang="pt-BR" b="1" i="1" dirty="0">
                    <a:solidFill>
                      <a:srgbClr val="7030A0"/>
                    </a:solidFill>
                  </a:rPr>
                  <a:t>vários</a:t>
                </a:r>
                <a:r>
                  <a:rPr lang="pt-BR" b="1" i="1" dirty="0">
                    <a:solidFill>
                      <a:srgbClr val="00B050"/>
                    </a:solidFill>
                  </a:rPr>
                  <a:t> kernels</a:t>
                </a:r>
                <a:r>
                  <a:rPr lang="pt-BR" dirty="0"/>
                  <a:t>.</a:t>
                </a:r>
              </a:p>
              <a:p>
                <a:r>
                  <a:rPr lang="pt-BR" dirty="0"/>
                  <a:t>Cada </a:t>
                </a:r>
                <a:r>
                  <a:rPr lang="pt-BR" b="1" dirty="0">
                    <a:solidFill>
                      <a:srgbClr val="7030A0"/>
                    </a:solidFill>
                  </a:rPr>
                  <a:t>kernel detecta uma característica diferente</a:t>
                </a:r>
                <a:r>
                  <a:rPr lang="pt-BR" dirty="0"/>
                  <a:t>.</a:t>
                </a:r>
              </a:p>
              <a:p>
                <a:r>
                  <a:rPr lang="pt-BR" dirty="0"/>
                  <a:t>O resultado da convolução tem um valor de </a:t>
                </a:r>
                <a:r>
                  <a:rPr lang="pt-BR" i="1" dirty="0"/>
                  <a:t>bias</a:t>
                </a:r>
                <a:r>
                  <a:rPr lang="pt-BR" dirty="0"/>
                  <a:t> somado a ele e o resultado é passado por uma função de ativação,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 (e.g., ReLU).</a:t>
                </a:r>
              </a:p>
              <a:p>
                <a:r>
                  <a:rPr lang="pt-BR" dirty="0"/>
                  <a:t>A saída da camada é o resultado do </a:t>
                </a:r>
                <a:r>
                  <a:rPr lang="pt-BR" b="1" i="1" dirty="0"/>
                  <a:t>empilhamento de várias matrizes.</a:t>
                </a:r>
                <a:endParaRPr lang="pt-BR" dirty="0"/>
              </a:p>
            </p:txBody>
          </p:sp>
        </mc:Choice>
        <mc:Fallback xmlns="">
          <p:sp>
            <p:nvSpPr>
              <p:cNvPr id="3" name="Espaço Reservado para Conteúdo 2">
                <a:extLst>
                  <a:ext uri="{FF2B5EF4-FFF2-40B4-BE49-F238E27FC236}">
                    <a16:creationId xmlns:a16="http://schemas.microsoft.com/office/drawing/2014/main" id="{3BE326F2-E03D-F00D-0FFA-8DB73E53DA3E}"/>
                  </a:ext>
                </a:extLst>
              </p:cNvPr>
              <p:cNvSpPr>
                <a:spLocks noGrp="1" noRot="1" noChangeAspect="1" noMove="1" noResize="1" noEditPoints="1" noAdjustHandles="1" noChangeArrowheads="1" noChangeShapeType="1" noTextEdit="1"/>
              </p:cNvSpPr>
              <p:nvPr>
                <p:ph idx="1"/>
              </p:nvPr>
            </p:nvSpPr>
            <p:spPr>
              <a:xfrm>
                <a:off x="6437376" y="1825624"/>
                <a:ext cx="5659375" cy="5032375"/>
              </a:xfrm>
              <a:blipFill>
                <a:blip r:embed="rId3"/>
                <a:stretch>
                  <a:fillRect l="-1940" t="-1937" r="-1724"/>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29BAA618-7159-6FB0-177B-6EB8D11213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49" y="2192097"/>
            <a:ext cx="6244591" cy="4337353"/>
          </a:xfrm>
          <a:prstGeom prst="rect">
            <a:avLst/>
          </a:prstGeom>
        </p:spPr>
      </p:pic>
    </p:spTree>
    <p:extLst>
      <p:ext uri="{BB962C8B-B14F-4D97-AF65-F5344CB8AC3E}">
        <p14:creationId xmlns:p14="http://schemas.microsoft.com/office/powerpoint/2010/main" val="40003729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D62605-F9D3-9FD1-932C-7BF94AAF5856}"/>
              </a:ext>
            </a:extLst>
          </p:cNvPr>
          <p:cNvSpPr>
            <a:spLocks noGrp="1"/>
          </p:cNvSpPr>
          <p:nvPr>
            <p:ph type="title"/>
          </p:nvPr>
        </p:nvSpPr>
        <p:spPr/>
        <p:txBody>
          <a:bodyPr/>
          <a:lstStyle/>
          <a:p>
            <a:r>
              <a:rPr lang="pt-BR" i="1" dirty="0"/>
              <a:t>Kernels</a:t>
            </a:r>
            <a:r>
              <a:rPr lang="pt-BR" dirty="0"/>
              <a:t> diferentes para características diferentes</a:t>
            </a:r>
          </a:p>
        </p:txBody>
      </p:sp>
      <p:sp>
        <p:nvSpPr>
          <p:cNvPr id="3" name="Espaço Reservado para Conteúdo 2">
            <a:extLst>
              <a:ext uri="{FF2B5EF4-FFF2-40B4-BE49-F238E27FC236}">
                <a16:creationId xmlns:a16="http://schemas.microsoft.com/office/drawing/2014/main" id="{3BE326F2-E03D-F00D-0FFA-8DB73E53DA3E}"/>
              </a:ext>
            </a:extLst>
          </p:cNvPr>
          <p:cNvSpPr>
            <a:spLocks noGrp="1"/>
          </p:cNvSpPr>
          <p:nvPr>
            <p:ph idx="1"/>
          </p:nvPr>
        </p:nvSpPr>
        <p:spPr>
          <a:xfrm>
            <a:off x="6829425" y="1825624"/>
            <a:ext cx="5267326" cy="5032375"/>
          </a:xfrm>
        </p:spPr>
        <p:txBody>
          <a:bodyPr>
            <a:normAutofit/>
          </a:bodyPr>
          <a:lstStyle/>
          <a:p>
            <a:r>
              <a:rPr lang="pt-BR" dirty="0"/>
              <a:t>A saída de uma camada de convolução é chamada de </a:t>
            </a:r>
            <a:r>
              <a:rPr lang="pt-BR" b="1" i="1" dirty="0">
                <a:solidFill>
                  <a:srgbClr val="00B050"/>
                </a:solidFill>
              </a:rPr>
              <a:t>mapa de características (ou ativações)</a:t>
            </a:r>
            <a:r>
              <a:rPr lang="pt-BR" dirty="0"/>
              <a:t>.</a:t>
            </a:r>
          </a:p>
          <a:p>
            <a:r>
              <a:rPr lang="pt-BR" dirty="0"/>
              <a:t>Ele é o resultado da aplicação das operações</a:t>
            </a:r>
            <a:r>
              <a:rPr lang="pt-BR" b="0" i="0" dirty="0">
                <a:effectLst/>
              </a:rPr>
              <a:t> de convolução,  ativação e </a:t>
            </a:r>
            <a:r>
              <a:rPr lang="pt-BR" b="0" i="1" dirty="0" err="1">
                <a:effectLst/>
              </a:rPr>
              <a:t>pooling</a:t>
            </a:r>
            <a:r>
              <a:rPr lang="pt-BR" b="0" i="1" dirty="0">
                <a:effectLst/>
              </a:rPr>
              <a:t> </a:t>
            </a:r>
            <a:r>
              <a:rPr lang="pt-BR" b="1" i="1" dirty="0">
                <a:solidFill>
                  <a:srgbClr val="00B050"/>
                </a:solidFill>
                <a:effectLst/>
              </a:rPr>
              <a:t>a cada trecho da imagem</a:t>
            </a:r>
            <a:r>
              <a:rPr lang="pt-BR" b="0" i="0" dirty="0">
                <a:effectLst/>
              </a:rPr>
              <a:t>.</a:t>
            </a:r>
          </a:p>
          <a:p>
            <a:r>
              <a:rPr lang="pt-BR" b="0" i="0" dirty="0">
                <a:effectLst/>
              </a:rPr>
              <a:t>Cada mapa de características ao longo das camadas da rede representa características extraídas da imagem de entrada.</a:t>
            </a:r>
          </a:p>
        </p:txBody>
      </p:sp>
      <p:pic>
        <p:nvPicPr>
          <p:cNvPr id="1026" name="Picture 2" descr="Understanding Convolutional Neural Network: A Complete Guide">
            <a:extLst>
              <a:ext uri="{FF2B5EF4-FFF2-40B4-BE49-F238E27FC236}">
                <a16:creationId xmlns:a16="http://schemas.microsoft.com/office/drawing/2014/main" id="{AED33207-2232-940E-DDB5-348407D736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49" y="2190776"/>
            <a:ext cx="6605514" cy="388084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487AA1AB-3093-B696-86D4-1C0FF423C66E}"/>
              </a:ext>
            </a:extLst>
          </p:cNvPr>
          <p:cNvSpPr txBox="1"/>
          <p:nvPr/>
        </p:nvSpPr>
        <p:spPr>
          <a:xfrm>
            <a:off x="0" y="6396335"/>
            <a:ext cx="4458878" cy="461665"/>
          </a:xfrm>
          <a:prstGeom prst="rect">
            <a:avLst/>
          </a:prstGeom>
          <a:noFill/>
        </p:spPr>
        <p:txBody>
          <a:bodyPr wrap="square">
            <a:spAutoFit/>
          </a:bodyPr>
          <a:lstStyle/>
          <a:p>
            <a:r>
              <a:rPr lang="pt-BR" sz="1200" b="1" dirty="0"/>
              <a:t>OBS</a:t>
            </a:r>
            <a:r>
              <a:rPr lang="pt-BR" sz="1200" dirty="0"/>
              <a:t>.: assume-se uma configuração de preenchimento que mantém o tamanho espacial dos dados em camadas convolucionais.</a:t>
            </a:r>
          </a:p>
        </p:txBody>
      </p:sp>
    </p:spTree>
    <p:extLst>
      <p:ext uri="{BB962C8B-B14F-4D97-AF65-F5344CB8AC3E}">
        <p14:creationId xmlns:p14="http://schemas.microsoft.com/office/powerpoint/2010/main" val="9733910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F0EA4-331C-96D9-4ED8-22917D3D9478}"/>
              </a:ext>
            </a:extLst>
          </p:cNvPr>
          <p:cNvSpPr>
            <a:spLocks noGrp="1"/>
          </p:cNvSpPr>
          <p:nvPr>
            <p:ph type="title"/>
          </p:nvPr>
        </p:nvSpPr>
        <p:spPr/>
        <p:txBody>
          <a:bodyPr/>
          <a:lstStyle/>
          <a:p>
            <a:r>
              <a:rPr lang="pt-BR" dirty="0"/>
              <a:t>Filtros aprendem a detectar estruturas</a:t>
            </a:r>
          </a:p>
        </p:txBody>
      </p:sp>
      <p:sp>
        <p:nvSpPr>
          <p:cNvPr id="3" name="Espaço Reservado para Conteúdo 2">
            <a:extLst>
              <a:ext uri="{FF2B5EF4-FFF2-40B4-BE49-F238E27FC236}">
                <a16:creationId xmlns:a16="http://schemas.microsoft.com/office/drawing/2014/main" id="{23822213-187E-84B8-F6E9-C0BC863FFA29}"/>
              </a:ext>
            </a:extLst>
          </p:cNvPr>
          <p:cNvSpPr>
            <a:spLocks noGrp="1"/>
          </p:cNvSpPr>
          <p:nvPr>
            <p:ph idx="1"/>
          </p:nvPr>
        </p:nvSpPr>
        <p:spPr>
          <a:xfrm>
            <a:off x="838199" y="4800436"/>
            <a:ext cx="11133841" cy="2057563"/>
          </a:xfrm>
        </p:spPr>
        <p:txBody>
          <a:bodyPr/>
          <a:lstStyle/>
          <a:p>
            <a:r>
              <a:rPr lang="pt-BR" dirty="0"/>
              <a:t>A imagem de entrada apresenta vários componentes lineares (bordas).</a:t>
            </a:r>
          </a:p>
          <a:p>
            <a:r>
              <a:rPr lang="pt-BR" dirty="0"/>
              <a:t>Temos uma camada convolucional com três filtros.</a:t>
            </a:r>
          </a:p>
          <a:p>
            <a:r>
              <a:rPr lang="pt-BR" b="0" i="0" dirty="0">
                <a:effectLst/>
              </a:rPr>
              <a:t>Cada filtro aprende a detectar diferentes elementos estruturais (ou seja, linhas horizontais, linhas verticais e linhas diagonais). </a:t>
            </a:r>
            <a:endParaRPr lang="pt-BR" dirty="0"/>
          </a:p>
        </p:txBody>
      </p:sp>
      <p:pic>
        <p:nvPicPr>
          <p:cNvPr id="1026" name="Picture 2" descr="Convolutional layer with three filters.">
            <a:extLst>
              <a:ext uri="{FF2B5EF4-FFF2-40B4-BE49-F238E27FC236}">
                <a16:creationId xmlns:a16="http://schemas.microsoft.com/office/drawing/2014/main" id="{FDA7B237-9C5E-6200-75A2-2E9F8F9D0EA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70" r="1031"/>
          <a:stretch/>
        </p:blipFill>
        <p:spPr bwMode="auto">
          <a:xfrm>
            <a:off x="2534852" y="1690688"/>
            <a:ext cx="7122296" cy="3006217"/>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5731D3E3-B97F-0C63-5E05-83F62DBDB2C7}"/>
              </a:ext>
            </a:extLst>
          </p:cNvPr>
          <p:cNvSpPr txBox="1"/>
          <p:nvPr/>
        </p:nvSpPr>
        <p:spPr>
          <a:xfrm>
            <a:off x="8785780" y="1688232"/>
            <a:ext cx="2841397" cy="738664"/>
          </a:xfrm>
          <a:prstGeom prst="rect">
            <a:avLst/>
          </a:prstGeom>
          <a:noFill/>
        </p:spPr>
        <p:txBody>
          <a:bodyPr wrap="square">
            <a:spAutoFit/>
          </a:bodyPr>
          <a:lstStyle/>
          <a:p>
            <a:pPr algn="ctr"/>
            <a:r>
              <a:rPr lang="pt-BR" sz="1400" b="0" i="0" dirty="0">
                <a:solidFill>
                  <a:srgbClr val="222222"/>
                </a:solidFill>
                <a:effectLst/>
                <a:latin typeface="Arial" panose="020B0604020202020204" pitchFamily="34" charset="0"/>
              </a:rPr>
              <a:t>Os mapas de ativação enfatizam os neurônios altamente ativados associados a cada filtro.</a:t>
            </a:r>
            <a:endParaRPr lang="pt-BR" sz="1400" dirty="0"/>
          </a:p>
        </p:txBody>
      </p:sp>
      <p:cxnSp>
        <p:nvCxnSpPr>
          <p:cNvPr id="7" name="Conector de Seta Reta 6">
            <a:extLst>
              <a:ext uri="{FF2B5EF4-FFF2-40B4-BE49-F238E27FC236}">
                <a16:creationId xmlns:a16="http://schemas.microsoft.com/office/drawing/2014/main" id="{4FAA22FD-157A-5B17-8257-62218A4DB470}"/>
              </a:ext>
            </a:extLst>
          </p:cNvPr>
          <p:cNvCxnSpPr>
            <a:stCxn id="5" idx="1"/>
          </p:cNvCxnSpPr>
          <p:nvPr/>
        </p:nvCxnSpPr>
        <p:spPr>
          <a:xfrm flipH="1">
            <a:off x="8342722" y="2057564"/>
            <a:ext cx="443058" cy="3693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72267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98294E-A2EC-1502-33A1-CE8905F02228}"/>
              </a:ext>
            </a:extLst>
          </p:cNvPr>
          <p:cNvSpPr>
            <a:spLocks noGrp="1"/>
          </p:cNvSpPr>
          <p:nvPr>
            <p:ph type="title"/>
          </p:nvPr>
        </p:nvSpPr>
        <p:spPr/>
        <p:txBody>
          <a:bodyPr/>
          <a:lstStyle/>
          <a:p>
            <a:r>
              <a:rPr lang="pt-BR" dirty="0"/>
              <a:t>Aplicando </a:t>
            </a:r>
            <a:r>
              <a:rPr lang="pt-BR" i="1" dirty="0"/>
              <a:t>kernels</a:t>
            </a:r>
            <a:r>
              <a:rPr lang="pt-BR" dirty="0"/>
              <a:t> a imagens</a:t>
            </a:r>
          </a:p>
        </p:txBody>
      </p:sp>
      <p:sp>
        <p:nvSpPr>
          <p:cNvPr id="3" name="Espaço Reservado para Conteúdo 2">
            <a:extLst>
              <a:ext uri="{FF2B5EF4-FFF2-40B4-BE49-F238E27FC236}">
                <a16:creationId xmlns:a16="http://schemas.microsoft.com/office/drawing/2014/main" id="{79A41281-5AE9-F7D6-F75E-259E79DE9E36}"/>
              </a:ext>
            </a:extLst>
          </p:cNvPr>
          <p:cNvSpPr>
            <a:spLocks noGrp="1"/>
          </p:cNvSpPr>
          <p:nvPr>
            <p:ph idx="1"/>
          </p:nvPr>
        </p:nvSpPr>
        <p:spPr>
          <a:xfrm>
            <a:off x="838201" y="4600280"/>
            <a:ext cx="11162122" cy="2257720"/>
          </a:xfrm>
        </p:spPr>
        <p:txBody>
          <a:bodyPr>
            <a:normAutofit lnSpcReduction="10000"/>
          </a:bodyPr>
          <a:lstStyle/>
          <a:p>
            <a:r>
              <a:rPr lang="pt-BR" dirty="0"/>
              <a:t>Considerem a imagem à esquerda.</a:t>
            </a:r>
          </a:p>
          <a:p>
            <a:r>
              <a:rPr lang="pt-BR" dirty="0"/>
              <a:t>Se aplicarmos o </a:t>
            </a:r>
            <a:r>
              <a:rPr lang="pt-BR" i="1" dirty="0"/>
              <a:t>kernel</a:t>
            </a:r>
            <a:r>
              <a:rPr lang="pt-BR" dirty="0"/>
              <a:t> mostrado, obteremos os resultados à direita.</a:t>
            </a:r>
          </a:p>
          <a:p>
            <a:r>
              <a:rPr lang="pt-BR" dirty="0"/>
              <a:t>Ele </a:t>
            </a:r>
            <a:r>
              <a:rPr lang="pt-BR" b="1" i="1" dirty="0">
                <a:solidFill>
                  <a:srgbClr val="00B050"/>
                </a:solidFill>
              </a:rPr>
              <a:t>realça muito as linhas verticais e escurece todo o resto</a:t>
            </a:r>
            <a:r>
              <a:rPr lang="pt-BR" dirty="0"/>
              <a:t>.</a:t>
            </a:r>
          </a:p>
          <a:p>
            <a:r>
              <a:rPr lang="pt-BR" dirty="0"/>
              <a:t>Portanto, podemos considerar este </a:t>
            </a:r>
            <a:r>
              <a:rPr lang="pt-BR" i="1" dirty="0"/>
              <a:t>kernel</a:t>
            </a:r>
            <a:r>
              <a:rPr lang="pt-BR" dirty="0"/>
              <a:t> como um </a:t>
            </a:r>
            <a:r>
              <a:rPr lang="pt-BR" b="1" i="1" dirty="0">
                <a:solidFill>
                  <a:srgbClr val="00B050"/>
                </a:solidFill>
              </a:rPr>
              <a:t>detector de linhas verticais</a:t>
            </a:r>
            <a:r>
              <a:rPr lang="pt-BR" dirty="0"/>
              <a:t>.</a:t>
            </a:r>
          </a:p>
        </p:txBody>
      </p:sp>
      <p:graphicFrame>
        <p:nvGraphicFramePr>
          <p:cNvPr id="10" name="Tabela 4">
            <a:extLst>
              <a:ext uri="{FF2B5EF4-FFF2-40B4-BE49-F238E27FC236}">
                <a16:creationId xmlns:a16="http://schemas.microsoft.com/office/drawing/2014/main" id="{B4271DF3-039B-2ACF-9AC0-B95945CC76CD}"/>
              </a:ext>
            </a:extLst>
          </p:cNvPr>
          <p:cNvGraphicFramePr>
            <a:graphicFrameLocks/>
          </p:cNvGraphicFramePr>
          <p:nvPr>
            <p:extLst>
              <p:ext uri="{D42A27DB-BD31-4B8C-83A1-F6EECF244321}">
                <p14:modId xmlns:p14="http://schemas.microsoft.com/office/powerpoint/2010/main" val="2409938428"/>
              </p:ext>
            </p:extLst>
          </p:nvPr>
        </p:nvGraphicFramePr>
        <p:xfrm>
          <a:off x="5617493" y="2466791"/>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p:sp>
        <p:nvSpPr>
          <p:cNvPr id="11" name="Seta: para a Direita 10">
            <a:extLst>
              <a:ext uri="{FF2B5EF4-FFF2-40B4-BE49-F238E27FC236}">
                <a16:creationId xmlns:a16="http://schemas.microsoft.com/office/drawing/2014/main" id="{10C3AF48-41B5-92A4-5000-842C0C313F82}"/>
              </a:ext>
            </a:extLst>
          </p:cNvPr>
          <p:cNvSpPr/>
          <p:nvPr/>
        </p:nvSpPr>
        <p:spPr>
          <a:xfrm>
            <a:off x="5239770" y="2831121"/>
            <a:ext cx="338501" cy="3683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Seta: para a Direita 11">
            <a:extLst>
              <a:ext uri="{FF2B5EF4-FFF2-40B4-BE49-F238E27FC236}">
                <a16:creationId xmlns:a16="http://schemas.microsoft.com/office/drawing/2014/main" id="{43A231E7-D40D-59B3-94A7-EA32FAC23EAC}"/>
              </a:ext>
            </a:extLst>
          </p:cNvPr>
          <p:cNvSpPr/>
          <p:nvPr/>
        </p:nvSpPr>
        <p:spPr>
          <a:xfrm>
            <a:off x="6889569" y="2838901"/>
            <a:ext cx="338501" cy="3683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Picture 2">
            <a:extLst>
              <a:ext uri="{FF2B5EF4-FFF2-40B4-BE49-F238E27FC236}">
                <a16:creationId xmlns:a16="http://schemas.microsoft.com/office/drawing/2014/main" id="{5FC488B1-5902-86C8-C98F-0FEFF46EA2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973" t="3272" b="3062"/>
          <a:stretch/>
        </p:blipFill>
        <p:spPr bwMode="auto">
          <a:xfrm>
            <a:off x="7393398" y="1690688"/>
            <a:ext cx="3314166" cy="248209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F5A9BD79-A0BA-7D45-5254-F4A627B4B2B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973" t="3166" b="3166"/>
          <a:stretch/>
        </p:blipFill>
        <p:spPr bwMode="auto">
          <a:xfrm>
            <a:off x="1805783" y="1690688"/>
            <a:ext cx="3314166" cy="2482091"/>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404B1AA2-ED49-E855-8A66-569E17795431}"/>
              </a:ext>
            </a:extLst>
          </p:cNvPr>
          <p:cNvSpPr txBox="1"/>
          <p:nvPr/>
        </p:nvSpPr>
        <p:spPr>
          <a:xfrm>
            <a:off x="5871353" y="1988225"/>
            <a:ext cx="770640" cy="369332"/>
          </a:xfrm>
          <a:prstGeom prst="rect">
            <a:avLst/>
          </a:prstGeom>
          <a:noFill/>
        </p:spPr>
        <p:txBody>
          <a:bodyPr wrap="square">
            <a:spAutoFit/>
          </a:bodyPr>
          <a:lstStyle/>
          <a:p>
            <a:r>
              <a:rPr lang="pt-BR" i="1" dirty="0"/>
              <a:t>kernel</a:t>
            </a:r>
            <a:endParaRPr lang="pt-BR" dirty="0"/>
          </a:p>
        </p:txBody>
      </p:sp>
    </p:spTree>
    <p:extLst>
      <p:ext uri="{BB962C8B-B14F-4D97-AF65-F5344CB8AC3E}">
        <p14:creationId xmlns:p14="http://schemas.microsoft.com/office/powerpoint/2010/main" val="35798475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98294E-A2EC-1502-33A1-CE8905F02228}"/>
              </a:ext>
            </a:extLst>
          </p:cNvPr>
          <p:cNvSpPr>
            <a:spLocks noGrp="1"/>
          </p:cNvSpPr>
          <p:nvPr>
            <p:ph type="title"/>
          </p:nvPr>
        </p:nvSpPr>
        <p:spPr/>
        <p:txBody>
          <a:bodyPr/>
          <a:lstStyle/>
          <a:p>
            <a:r>
              <a:rPr lang="pt-BR" dirty="0"/>
              <a:t>Aplicando </a:t>
            </a:r>
            <a:r>
              <a:rPr lang="pt-BR" i="1" dirty="0"/>
              <a:t>kernels</a:t>
            </a:r>
            <a:r>
              <a:rPr lang="pt-BR" dirty="0"/>
              <a:t> a imagens</a:t>
            </a:r>
          </a:p>
        </p:txBody>
      </p:sp>
      <p:sp>
        <p:nvSpPr>
          <p:cNvPr id="3" name="Espaço Reservado para Conteúdo 2">
            <a:extLst>
              <a:ext uri="{FF2B5EF4-FFF2-40B4-BE49-F238E27FC236}">
                <a16:creationId xmlns:a16="http://schemas.microsoft.com/office/drawing/2014/main" id="{79A41281-5AE9-F7D6-F75E-259E79DE9E36}"/>
              </a:ext>
            </a:extLst>
          </p:cNvPr>
          <p:cNvSpPr>
            <a:spLocks noGrp="1"/>
          </p:cNvSpPr>
          <p:nvPr>
            <p:ph idx="1"/>
          </p:nvPr>
        </p:nvSpPr>
        <p:spPr>
          <a:xfrm>
            <a:off x="838201" y="4375909"/>
            <a:ext cx="11176000" cy="2482091"/>
          </a:xfrm>
        </p:spPr>
        <p:txBody>
          <a:bodyPr>
            <a:normAutofit lnSpcReduction="10000"/>
          </a:bodyPr>
          <a:lstStyle/>
          <a:p>
            <a:r>
              <a:rPr lang="pt-BR" dirty="0"/>
              <a:t>De forma similar, este outro </a:t>
            </a:r>
            <a:r>
              <a:rPr lang="pt-BR" i="1" dirty="0"/>
              <a:t>kernel</a:t>
            </a:r>
            <a:r>
              <a:rPr lang="pt-BR" dirty="0"/>
              <a:t> pode </a:t>
            </a:r>
            <a:r>
              <a:rPr lang="pt-BR" b="1" i="1" dirty="0">
                <a:solidFill>
                  <a:srgbClr val="00B050"/>
                </a:solidFill>
              </a:rPr>
              <a:t>detectar linhas horizontais</a:t>
            </a:r>
            <a:r>
              <a:rPr lang="pt-BR" dirty="0"/>
              <a:t>, escurecendo quase tudo na imagem que não seja uma linha horizontal.</a:t>
            </a:r>
          </a:p>
          <a:p>
            <a:r>
              <a:rPr lang="pt-BR" dirty="0"/>
              <a:t>Ao aplicar </a:t>
            </a:r>
            <a:r>
              <a:rPr lang="pt-BR" i="1" dirty="0"/>
              <a:t>kernels</a:t>
            </a:r>
            <a:r>
              <a:rPr lang="pt-BR" dirty="0"/>
              <a:t> como esses, podemos </a:t>
            </a:r>
            <a:r>
              <a:rPr lang="pt-BR" b="1" i="1" dirty="0">
                <a:solidFill>
                  <a:srgbClr val="00B050"/>
                </a:solidFill>
              </a:rPr>
              <a:t>remover quase tudo</a:t>
            </a:r>
            <a:r>
              <a:rPr lang="pt-BR" dirty="0"/>
              <a:t>, </a:t>
            </a:r>
            <a:r>
              <a:rPr lang="pt-BR" b="1" i="1" dirty="0">
                <a:solidFill>
                  <a:srgbClr val="00B050"/>
                </a:solidFill>
              </a:rPr>
              <a:t>exceto uma característica distinta</a:t>
            </a:r>
            <a:r>
              <a:rPr lang="pt-BR" dirty="0"/>
              <a:t>.</a:t>
            </a:r>
          </a:p>
          <a:p>
            <a:r>
              <a:rPr lang="pt-BR" dirty="0"/>
              <a:t>Esse processo é chamado de </a:t>
            </a:r>
            <a:r>
              <a:rPr lang="pt-BR" b="1" i="1" dirty="0"/>
              <a:t>extração de características</a:t>
            </a:r>
            <a:r>
              <a:rPr lang="pt-BR" dirty="0"/>
              <a:t>.</a:t>
            </a:r>
          </a:p>
          <a:p>
            <a:pPr lvl="1">
              <a:buFont typeface="Wingdings" panose="05000000000000000000" pitchFamily="2" charset="2"/>
              <a:buChar char="§"/>
            </a:pPr>
            <a:r>
              <a:rPr lang="pt-BR" dirty="0"/>
              <a:t>Processo que determina as partes mais importantes de uma imagem.</a:t>
            </a:r>
          </a:p>
        </p:txBody>
      </p:sp>
      <p:sp>
        <p:nvSpPr>
          <p:cNvPr id="11" name="Seta: para a Direita 10">
            <a:extLst>
              <a:ext uri="{FF2B5EF4-FFF2-40B4-BE49-F238E27FC236}">
                <a16:creationId xmlns:a16="http://schemas.microsoft.com/office/drawing/2014/main" id="{10C3AF48-41B5-92A4-5000-842C0C313F82}"/>
              </a:ext>
            </a:extLst>
          </p:cNvPr>
          <p:cNvSpPr/>
          <p:nvPr/>
        </p:nvSpPr>
        <p:spPr>
          <a:xfrm>
            <a:off x="5239770" y="2831121"/>
            <a:ext cx="338501" cy="3683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Seta: para a Direita 11">
            <a:extLst>
              <a:ext uri="{FF2B5EF4-FFF2-40B4-BE49-F238E27FC236}">
                <a16:creationId xmlns:a16="http://schemas.microsoft.com/office/drawing/2014/main" id="{43A231E7-D40D-59B3-94A7-EA32FAC23EAC}"/>
              </a:ext>
            </a:extLst>
          </p:cNvPr>
          <p:cNvSpPr/>
          <p:nvPr/>
        </p:nvSpPr>
        <p:spPr>
          <a:xfrm>
            <a:off x="6889569" y="2838901"/>
            <a:ext cx="338501" cy="3683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050" name="Picture 2">
            <a:extLst>
              <a:ext uri="{FF2B5EF4-FFF2-40B4-BE49-F238E27FC236}">
                <a16:creationId xmlns:a16="http://schemas.microsoft.com/office/drawing/2014/main" id="{F5A9BD79-A0BA-7D45-5254-F4A627B4B2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973" t="3166" b="3166"/>
          <a:stretch/>
        </p:blipFill>
        <p:spPr bwMode="auto">
          <a:xfrm>
            <a:off x="1805783" y="1690688"/>
            <a:ext cx="3314166" cy="248209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ela 4">
            <a:extLst>
              <a:ext uri="{FF2B5EF4-FFF2-40B4-BE49-F238E27FC236}">
                <a16:creationId xmlns:a16="http://schemas.microsoft.com/office/drawing/2014/main" id="{29DF527E-25DB-B115-55B6-F140189A530C}"/>
              </a:ext>
            </a:extLst>
          </p:cNvPr>
          <p:cNvGraphicFramePr>
            <a:graphicFrameLocks/>
          </p:cNvGraphicFramePr>
          <p:nvPr>
            <p:extLst>
              <p:ext uri="{D42A27DB-BD31-4B8C-83A1-F6EECF244321}">
                <p14:modId xmlns:p14="http://schemas.microsoft.com/office/powerpoint/2010/main" val="40405313"/>
              </p:ext>
            </p:extLst>
          </p:nvPr>
        </p:nvGraphicFramePr>
        <p:xfrm>
          <a:off x="5617493" y="247707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p:pic>
        <p:nvPicPr>
          <p:cNvPr id="3074" name="Picture 2">
            <a:extLst>
              <a:ext uri="{FF2B5EF4-FFF2-40B4-BE49-F238E27FC236}">
                <a16:creationId xmlns:a16="http://schemas.microsoft.com/office/drawing/2014/main" id="{E24573D8-E4C0-390E-C8F4-26229D5BC7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050" t="2718" b="3115"/>
          <a:stretch/>
        </p:blipFill>
        <p:spPr bwMode="auto">
          <a:xfrm>
            <a:off x="7358051" y="1690687"/>
            <a:ext cx="3291514" cy="2482091"/>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CD951C64-26FA-C703-255B-C6D63EEECA4D}"/>
              </a:ext>
            </a:extLst>
          </p:cNvPr>
          <p:cNvSpPr txBox="1"/>
          <p:nvPr/>
        </p:nvSpPr>
        <p:spPr>
          <a:xfrm>
            <a:off x="9698803" y="6637486"/>
            <a:ext cx="2565115" cy="253916"/>
          </a:xfrm>
          <a:prstGeom prst="rect">
            <a:avLst/>
          </a:prstGeom>
          <a:noFill/>
        </p:spPr>
        <p:txBody>
          <a:bodyPr wrap="square">
            <a:spAutoFit/>
          </a:bodyPr>
          <a:lstStyle/>
          <a:p>
            <a:r>
              <a:rPr lang="pt-BR" sz="1050" b="1" dirty="0"/>
              <a:t>fonte</a:t>
            </a:r>
            <a:r>
              <a:rPr lang="pt-BR" sz="1050" dirty="0"/>
              <a:t>: </a:t>
            </a:r>
            <a:r>
              <a:rPr lang="pt-BR" sz="1050" dirty="0">
                <a:hlinkClick r:id="rId5"/>
              </a:rPr>
              <a:t>https://setosa.io/ev/image-kernels/</a:t>
            </a:r>
            <a:endParaRPr lang="pt-BR" sz="1050" dirty="0"/>
          </a:p>
        </p:txBody>
      </p:sp>
      <p:sp>
        <p:nvSpPr>
          <p:cNvPr id="8" name="CaixaDeTexto 7">
            <a:extLst>
              <a:ext uri="{FF2B5EF4-FFF2-40B4-BE49-F238E27FC236}">
                <a16:creationId xmlns:a16="http://schemas.microsoft.com/office/drawing/2014/main" id="{A304C040-D825-0594-9468-B1A68F562CBC}"/>
              </a:ext>
            </a:extLst>
          </p:cNvPr>
          <p:cNvSpPr txBox="1"/>
          <p:nvPr/>
        </p:nvSpPr>
        <p:spPr>
          <a:xfrm>
            <a:off x="5871353" y="1988225"/>
            <a:ext cx="770640" cy="369332"/>
          </a:xfrm>
          <a:prstGeom prst="rect">
            <a:avLst/>
          </a:prstGeom>
          <a:noFill/>
        </p:spPr>
        <p:txBody>
          <a:bodyPr wrap="square">
            <a:spAutoFit/>
          </a:bodyPr>
          <a:lstStyle/>
          <a:p>
            <a:r>
              <a:rPr lang="pt-BR" i="1" dirty="0"/>
              <a:t>kernel</a:t>
            </a:r>
            <a:endParaRPr lang="pt-BR" dirty="0"/>
          </a:p>
        </p:txBody>
      </p:sp>
    </p:spTree>
    <p:extLst>
      <p:ext uri="{BB962C8B-B14F-4D97-AF65-F5344CB8AC3E}">
        <p14:creationId xmlns:p14="http://schemas.microsoft.com/office/powerpoint/2010/main" val="1579917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83C600-6413-8679-FD73-1BDFA060C656}"/>
              </a:ext>
            </a:extLst>
          </p:cNvPr>
          <p:cNvSpPr>
            <a:spLocks noGrp="1"/>
          </p:cNvSpPr>
          <p:nvPr>
            <p:ph type="title"/>
          </p:nvPr>
        </p:nvSpPr>
        <p:spPr/>
        <p:txBody>
          <a:bodyPr/>
          <a:lstStyle/>
          <a:p>
            <a:r>
              <a:rPr lang="pt-BR" dirty="0"/>
              <a:t>Camada de </a:t>
            </a:r>
            <a:r>
              <a:rPr lang="pt-BR" i="1" dirty="0"/>
              <a:t>Pooling</a:t>
            </a:r>
            <a:r>
              <a:rPr lang="pt-BR" dirty="0"/>
              <a:t> (ou subamostragem)</a:t>
            </a:r>
          </a:p>
        </p:txBody>
      </p:sp>
      <p:sp>
        <p:nvSpPr>
          <p:cNvPr id="3" name="Espaço Reservado para Conteúdo 2">
            <a:extLst>
              <a:ext uri="{FF2B5EF4-FFF2-40B4-BE49-F238E27FC236}">
                <a16:creationId xmlns:a16="http://schemas.microsoft.com/office/drawing/2014/main" id="{0757EF79-7D6D-120A-5FF5-D61E8B4B343B}"/>
              </a:ext>
            </a:extLst>
          </p:cNvPr>
          <p:cNvSpPr>
            <a:spLocks noGrp="1"/>
          </p:cNvSpPr>
          <p:nvPr>
            <p:ph idx="1"/>
          </p:nvPr>
        </p:nvSpPr>
        <p:spPr>
          <a:xfrm>
            <a:off x="5626100" y="1825624"/>
            <a:ext cx="6356351" cy="5032375"/>
          </a:xfrm>
        </p:spPr>
        <p:txBody>
          <a:bodyPr>
            <a:normAutofit lnSpcReduction="10000"/>
          </a:bodyPr>
          <a:lstStyle/>
          <a:p>
            <a:r>
              <a:rPr lang="pt-BR" dirty="0"/>
              <a:t>Aplicada, em geral, </a:t>
            </a:r>
            <a:r>
              <a:rPr lang="pt-BR" b="1" i="1" dirty="0">
                <a:solidFill>
                  <a:srgbClr val="00B050"/>
                </a:solidFill>
              </a:rPr>
              <a:t>após uma camada de convolução</a:t>
            </a:r>
            <a:r>
              <a:rPr lang="pt-BR" dirty="0"/>
              <a:t>.</a:t>
            </a:r>
          </a:p>
          <a:p>
            <a:r>
              <a:rPr lang="pt-BR" dirty="0"/>
              <a:t>Ela </a:t>
            </a:r>
            <a:r>
              <a:rPr lang="pt-BR" b="1" i="1" dirty="0">
                <a:solidFill>
                  <a:srgbClr val="00B050"/>
                </a:solidFill>
              </a:rPr>
              <a:t>subamostra</a:t>
            </a:r>
            <a:r>
              <a:rPr lang="pt-BR" dirty="0"/>
              <a:t> sua entrada. </a:t>
            </a:r>
          </a:p>
          <a:p>
            <a:r>
              <a:rPr lang="pt-BR" dirty="0"/>
              <a:t>O </a:t>
            </a:r>
            <a:r>
              <a:rPr lang="pt-BR" b="1" i="1" dirty="0">
                <a:solidFill>
                  <a:srgbClr val="7030A0"/>
                </a:solidFill>
              </a:rPr>
              <a:t>objetivo</a:t>
            </a:r>
            <a:r>
              <a:rPr lang="pt-BR" dirty="0"/>
              <a:t> da subamostragem é </a:t>
            </a:r>
            <a:r>
              <a:rPr lang="pt-BR" b="1" i="1" dirty="0">
                <a:solidFill>
                  <a:srgbClr val="7030A0"/>
                </a:solidFill>
              </a:rPr>
              <a:t>reduzir a carga computacional</a:t>
            </a:r>
            <a:r>
              <a:rPr lang="pt-BR" dirty="0"/>
              <a:t>, o </a:t>
            </a:r>
            <a:r>
              <a:rPr lang="pt-BR" b="1" i="1" dirty="0">
                <a:solidFill>
                  <a:srgbClr val="7030A0"/>
                </a:solidFill>
              </a:rPr>
              <a:t>uso de memória</a:t>
            </a:r>
            <a:r>
              <a:rPr lang="pt-BR" dirty="0"/>
              <a:t> e o </a:t>
            </a:r>
            <a:r>
              <a:rPr lang="pt-BR" b="1" i="1" dirty="0">
                <a:solidFill>
                  <a:srgbClr val="7030A0"/>
                </a:solidFill>
              </a:rPr>
              <a:t>número de parâmetros </a:t>
            </a:r>
            <a:r>
              <a:rPr lang="pt-BR" dirty="0"/>
              <a:t>(limitando assim o risco de </a:t>
            </a:r>
            <a:r>
              <a:rPr lang="pt-BR" b="1" i="1" dirty="0">
                <a:solidFill>
                  <a:srgbClr val="00B050"/>
                </a:solidFill>
              </a:rPr>
              <a:t>sobreajuste</a:t>
            </a:r>
            <a:r>
              <a:rPr lang="pt-BR" dirty="0"/>
              <a:t>).</a:t>
            </a:r>
          </a:p>
          <a:p>
            <a:r>
              <a:rPr lang="pt-BR" b="0" i="0" dirty="0">
                <a:effectLst/>
              </a:rPr>
              <a:t>Além disso, ela </a:t>
            </a:r>
            <a:r>
              <a:rPr lang="pt-BR" b="1" i="1" dirty="0">
                <a:solidFill>
                  <a:srgbClr val="00B050"/>
                </a:solidFill>
                <a:effectLst/>
              </a:rPr>
              <a:t>ajuda a tornar a rede mais robusta a pequenas mudanças na posição das características</a:t>
            </a:r>
            <a:r>
              <a:rPr lang="pt-BR" b="0" i="0" dirty="0">
                <a:effectLst/>
              </a:rPr>
              <a:t>, o que é útil em tarefas de reconhecimento de objetos.</a:t>
            </a:r>
            <a:endParaRPr lang="pt-BR" dirty="0"/>
          </a:p>
        </p:txBody>
      </p:sp>
      <p:pic>
        <p:nvPicPr>
          <p:cNvPr id="6" name="Imagem 5">
            <a:extLst>
              <a:ext uri="{FF2B5EF4-FFF2-40B4-BE49-F238E27FC236}">
                <a16:creationId xmlns:a16="http://schemas.microsoft.com/office/drawing/2014/main" id="{1160C37D-DA47-F7AA-6346-2E8DC337E0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900" y="2535371"/>
            <a:ext cx="4494458" cy="2244458"/>
          </a:xfrm>
          <a:prstGeom prst="rect">
            <a:avLst/>
          </a:prstGeom>
        </p:spPr>
      </p:pic>
    </p:spTree>
    <p:extLst>
      <p:ext uri="{BB962C8B-B14F-4D97-AF65-F5344CB8AC3E}">
        <p14:creationId xmlns:p14="http://schemas.microsoft.com/office/powerpoint/2010/main" val="33192747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83C600-6413-8679-FD73-1BDFA060C656}"/>
              </a:ext>
            </a:extLst>
          </p:cNvPr>
          <p:cNvSpPr>
            <a:spLocks noGrp="1"/>
          </p:cNvSpPr>
          <p:nvPr>
            <p:ph type="title"/>
          </p:nvPr>
        </p:nvSpPr>
        <p:spPr/>
        <p:txBody>
          <a:bodyPr/>
          <a:lstStyle/>
          <a:p>
            <a:r>
              <a:rPr lang="pt-BR" dirty="0"/>
              <a:t>Camada de </a:t>
            </a:r>
            <a:r>
              <a:rPr lang="pt-BR" i="1" dirty="0"/>
              <a:t>Pooling</a:t>
            </a:r>
            <a:r>
              <a:rPr lang="pt-BR" dirty="0"/>
              <a:t> (ou subamostragem)</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757EF79-7D6D-120A-5FF5-D61E8B4B343B}"/>
                  </a:ext>
                </a:extLst>
              </p:cNvPr>
              <p:cNvSpPr>
                <a:spLocks noGrp="1"/>
              </p:cNvSpPr>
              <p:nvPr>
                <p:ph idx="1"/>
              </p:nvPr>
            </p:nvSpPr>
            <p:spPr>
              <a:xfrm>
                <a:off x="5435600" y="1825624"/>
                <a:ext cx="6546851" cy="5032375"/>
              </a:xfrm>
            </p:spPr>
            <p:txBody>
              <a:bodyPr>
                <a:normAutofit/>
              </a:bodyPr>
              <a:lstStyle/>
              <a:p>
                <a:r>
                  <a:rPr lang="pt-BR" dirty="0"/>
                  <a:t>A maneira </a:t>
                </a:r>
                <a:r>
                  <a:rPr lang="pt-BR" b="1" i="1" dirty="0">
                    <a:solidFill>
                      <a:srgbClr val="00B050"/>
                    </a:solidFill>
                  </a:rPr>
                  <a:t>mais comum </a:t>
                </a:r>
                <a:r>
                  <a:rPr lang="pt-BR" dirty="0"/>
                  <a:t>de subamostrar é aplicar uma </a:t>
                </a:r>
                <a:r>
                  <a:rPr lang="pt-BR" b="1" i="1" dirty="0">
                    <a:solidFill>
                      <a:srgbClr val="00B050"/>
                    </a:solidFill>
                  </a:rPr>
                  <a:t>operação </a:t>
                </a:r>
                <a14:m>
                  <m:oMath xmlns:m="http://schemas.openxmlformats.org/officeDocument/2006/math">
                    <m:r>
                      <a:rPr lang="pt-BR" b="1" i="0" smtClean="0">
                        <a:solidFill>
                          <a:srgbClr val="00B050"/>
                        </a:solidFill>
                        <a:latin typeface="Cambria Math" panose="02040503050406030204" pitchFamily="18" charset="0"/>
                      </a:rPr>
                      <m:t>𝐦𝐚𝐱</m:t>
                    </m:r>
                    <m:r>
                      <a:rPr lang="pt-BR" b="1" i="1" smtClean="0">
                        <a:solidFill>
                          <a:srgbClr val="00B050"/>
                        </a:solidFill>
                        <a:latin typeface="Cambria Math" panose="02040503050406030204" pitchFamily="18" charset="0"/>
                      </a:rPr>
                      <m:t>(.)</m:t>
                    </m:r>
                  </m:oMath>
                </a14:m>
                <a:r>
                  <a:rPr lang="pt-BR" b="1" i="1" dirty="0">
                    <a:solidFill>
                      <a:srgbClr val="00B050"/>
                    </a:solidFill>
                  </a:rPr>
                  <a:t> </a:t>
                </a:r>
                <a:r>
                  <a:rPr lang="pt-BR" dirty="0"/>
                  <a:t>ao resultado de cada </a:t>
                </a:r>
                <a:r>
                  <a:rPr lang="pt-BR" i="1" dirty="0"/>
                  <a:t>kernel</a:t>
                </a:r>
                <a:r>
                  <a:rPr lang="pt-BR" dirty="0"/>
                  <a:t>.</a:t>
                </a:r>
              </a:p>
              <a:p>
                <a:r>
                  <a:rPr lang="pt-BR" dirty="0"/>
                  <a:t>Somente o </a:t>
                </a:r>
                <a:r>
                  <a:rPr lang="pt-BR" b="1" i="1" dirty="0">
                    <a:solidFill>
                      <a:srgbClr val="00B050"/>
                    </a:solidFill>
                  </a:rPr>
                  <a:t>valor máximo de entrada em cada campo receptivo</a:t>
                </a:r>
                <a:r>
                  <a:rPr lang="pt-BR" dirty="0"/>
                  <a:t> da camada de </a:t>
                </a:r>
                <a:r>
                  <a:rPr lang="pt-BR" i="1" dirty="0"/>
                  <a:t>pooling</a:t>
                </a:r>
                <a:r>
                  <a:rPr lang="pt-BR" dirty="0"/>
                  <a:t> </a:t>
                </a:r>
                <a:r>
                  <a:rPr lang="pt-BR" b="1" i="1" dirty="0">
                    <a:solidFill>
                      <a:srgbClr val="00B050"/>
                    </a:solidFill>
                  </a:rPr>
                  <a:t>passa para a próxima camada</a:t>
                </a:r>
                <a:r>
                  <a:rPr lang="pt-BR" dirty="0"/>
                  <a:t>, enquanto as </a:t>
                </a:r>
                <a:r>
                  <a:rPr lang="pt-BR" b="1" i="1" dirty="0">
                    <a:solidFill>
                      <a:srgbClr val="00B050"/>
                    </a:solidFill>
                  </a:rPr>
                  <a:t>outras entradas são descartadas</a:t>
                </a:r>
                <a:r>
                  <a:rPr lang="pt-BR" dirty="0"/>
                  <a:t>.</a:t>
                </a:r>
              </a:p>
              <a:p>
                <a:r>
                  <a:rPr lang="pt-BR" dirty="0"/>
                  <a:t>O </a:t>
                </a:r>
                <a:r>
                  <a:rPr lang="pt-BR" i="1" dirty="0"/>
                  <a:t>pooling</a:t>
                </a:r>
                <a:r>
                  <a:rPr lang="pt-BR" dirty="0"/>
                  <a:t> é </a:t>
                </a:r>
                <a:r>
                  <a:rPr lang="pt-BR" b="1" i="1" dirty="0">
                    <a:solidFill>
                      <a:srgbClr val="00B050"/>
                    </a:solidFill>
                  </a:rPr>
                  <a:t>normalmente aplicado a cada canal de entrada de forma independente</a:t>
                </a:r>
                <a:r>
                  <a:rPr lang="pt-BR" dirty="0"/>
                  <a:t>, de forma que a </a:t>
                </a:r>
                <a:r>
                  <a:rPr lang="pt-BR" b="1" i="1" dirty="0">
                    <a:solidFill>
                      <a:srgbClr val="00B050"/>
                    </a:solidFill>
                  </a:rPr>
                  <a:t>profundidade de saída seja igual a de entrada</a:t>
                </a:r>
                <a:r>
                  <a:rPr lang="pt-BR" dirty="0"/>
                  <a:t>.</a:t>
                </a:r>
              </a:p>
            </p:txBody>
          </p:sp>
        </mc:Choice>
        <mc:Fallback xmlns="">
          <p:sp>
            <p:nvSpPr>
              <p:cNvPr id="3" name="Espaço Reservado para Conteúdo 2">
                <a:extLst>
                  <a:ext uri="{FF2B5EF4-FFF2-40B4-BE49-F238E27FC236}">
                    <a16:creationId xmlns:a16="http://schemas.microsoft.com/office/drawing/2014/main" id="{0757EF79-7D6D-120A-5FF5-D61E8B4B343B}"/>
                  </a:ext>
                </a:extLst>
              </p:cNvPr>
              <p:cNvSpPr>
                <a:spLocks noGrp="1" noRot="1" noChangeAspect="1" noMove="1" noResize="1" noEditPoints="1" noAdjustHandles="1" noChangeArrowheads="1" noChangeShapeType="1" noTextEdit="1"/>
              </p:cNvSpPr>
              <p:nvPr>
                <p:ph idx="1"/>
              </p:nvPr>
            </p:nvSpPr>
            <p:spPr>
              <a:xfrm>
                <a:off x="5435600" y="1825624"/>
                <a:ext cx="6546851" cy="5032375"/>
              </a:xfrm>
              <a:blipFill>
                <a:blip r:embed="rId3"/>
                <a:stretch>
                  <a:fillRect l="-1676" t="-1937" r="-2886" b="-1816"/>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D0B18EC2-9ED1-DF53-99DA-548629A7F7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900" y="2535371"/>
            <a:ext cx="4494458" cy="2244458"/>
          </a:xfrm>
          <a:prstGeom prst="rect">
            <a:avLst/>
          </a:prstGeom>
        </p:spPr>
      </p:pic>
    </p:spTree>
    <p:extLst>
      <p:ext uri="{BB962C8B-B14F-4D97-AF65-F5344CB8AC3E}">
        <p14:creationId xmlns:p14="http://schemas.microsoft.com/office/powerpoint/2010/main" val="40996580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2EEE74-E184-8ED9-6B72-3DCB37E075CC}"/>
              </a:ext>
            </a:extLst>
          </p:cNvPr>
          <p:cNvSpPr>
            <a:spLocks noGrp="1"/>
          </p:cNvSpPr>
          <p:nvPr>
            <p:ph type="title"/>
          </p:nvPr>
        </p:nvSpPr>
        <p:spPr/>
        <p:txBody>
          <a:bodyPr/>
          <a:lstStyle/>
          <a:p>
            <a:r>
              <a:rPr lang="pt-BR" dirty="0"/>
              <a:t>Camada de </a:t>
            </a:r>
            <a:r>
              <a:rPr lang="pt-BR" i="1" dirty="0"/>
              <a:t>Pooling</a:t>
            </a:r>
            <a:r>
              <a:rPr lang="pt-BR" dirty="0"/>
              <a:t> (ou subamostragem)</a:t>
            </a:r>
          </a:p>
        </p:txBody>
      </p:sp>
      <p:sp>
        <p:nvSpPr>
          <p:cNvPr id="3" name="Espaço Reservado para Conteúdo 2">
            <a:extLst>
              <a:ext uri="{FF2B5EF4-FFF2-40B4-BE49-F238E27FC236}">
                <a16:creationId xmlns:a16="http://schemas.microsoft.com/office/drawing/2014/main" id="{5073409C-FE23-683F-9A45-E0884F8086F1}"/>
              </a:ext>
            </a:extLst>
          </p:cNvPr>
          <p:cNvSpPr>
            <a:spLocks noGrp="1"/>
          </p:cNvSpPr>
          <p:nvPr>
            <p:ph idx="1"/>
          </p:nvPr>
        </p:nvSpPr>
        <p:spPr>
          <a:xfrm>
            <a:off x="838199" y="4777483"/>
            <a:ext cx="11182565" cy="2080517"/>
          </a:xfrm>
        </p:spPr>
        <p:txBody>
          <a:bodyPr>
            <a:normAutofit lnSpcReduction="10000"/>
          </a:bodyPr>
          <a:lstStyle/>
          <a:p>
            <a:r>
              <a:rPr lang="pt-BR" dirty="0"/>
              <a:t>Adicionalmente, as camadas de </a:t>
            </a:r>
            <a:r>
              <a:rPr lang="pt-BR" i="1" dirty="0"/>
              <a:t>pooling</a:t>
            </a:r>
            <a:r>
              <a:rPr lang="pt-BR" dirty="0"/>
              <a:t> ajudam a </a:t>
            </a:r>
            <a:r>
              <a:rPr lang="pt-BR" b="1" i="1" dirty="0">
                <a:solidFill>
                  <a:srgbClr val="00B050"/>
                </a:solidFill>
              </a:rPr>
              <a:t>capturar e reter as características mais importantes</a:t>
            </a:r>
            <a:r>
              <a:rPr lang="pt-BR" dirty="0"/>
              <a:t>, ao mesmo tempo que </a:t>
            </a:r>
            <a:r>
              <a:rPr lang="pt-BR" b="1" i="1" dirty="0">
                <a:solidFill>
                  <a:srgbClr val="7030A0"/>
                </a:solidFill>
              </a:rPr>
              <a:t>descartam informações menos relevantes ou ruidosas</a:t>
            </a:r>
            <a:r>
              <a:rPr lang="pt-BR" dirty="0"/>
              <a:t>.</a:t>
            </a:r>
          </a:p>
          <a:p>
            <a:r>
              <a:rPr lang="pt-BR" dirty="0"/>
              <a:t>Portanto, elas </a:t>
            </a:r>
            <a:r>
              <a:rPr lang="pt-BR" b="1" i="1" dirty="0">
                <a:solidFill>
                  <a:srgbClr val="00B050"/>
                </a:solidFill>
              </a:rPr>
              <a:t>compactam</a:t>
            </a:r>
            <a:r>
              <a:rPr lang="pt-BR" dirty="0"/>
              <a:t> os dados </a:t>
            </a:r>
            <a:r>
              <a:rPr lang="pt-BR" b="1" i="1" dirty="0">
                <a:solidFill>
                  <a:srgbClr val="00B050"/>
                </a:solidFill>
              </a:rPr>
              <a:t>sem perder as características importantes</a:t>
            </a:r>
            <a:r>
              <a:rPr lang="pt-BR" dirty="0"/>
              <a:t>.</a:t>
            </a:r>
          </a:p>
        </p:txBody>
      </p:sp>
      <p:grpSp>
        <p:nvGrpSpPr>
          <p:cNvPr id="8" name="Agrupar 7">
            <a:extLst>
              <a:ext uri="{FF2B5EF4-FFF2-40B4-BE49-F238E27FC236}">
                <a16:creationId xmlns:a16="http://schemas.microsoft.com/office/drawing/2014/main" id="{B7151C5D-B0E9-AA0D-0BC7-1527241AB7FD}"/>
              </a:ext>
            </a:extLst>
          </p:cNvPr>
          <p:cNvGrpSpPr/>
          <p:nvPr/>
        </p:nvGrpSpPr>
        <p:grpSpPr>
          <a:xfrm>
            <a:off x="2066065" y="1690688"/>
            <a:ext cx="8059870" cy="2966762"/>
            <a:chOff x="1438381" y="1690688"/>
            <a:chExt cx="8059870" cy="2966762"/>
          </a:xfrm>
        </p:grpSpPr>
        <p:pic>
          <p:nvPicPr>
            <p:cNvPr id="4098" name="Picture 2" descr="Convolutional Neural Network - Questions and Answers ​in MRI">
              <a:extLst>
                <a:ext uri="{FF2B5EF4-FFF2-40B4-BE49-F238E27FC236}">
                  <a16:creationId xmlns:a16="http://schemas.microsoft.com/office/drawing/2014/main" id="{3904BC27-6419-5213-EC91-6AF64AEDCD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22" t="19476" r="50000" b="12360"/>
            <a:stretch/>
          </p:blipFill>
          <p:spPr bwMode="auto">
            <a:xfrm>
              <a:off x="1438381" y="1690688"/>
              <a:ext cx="2988496" cy="296676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onvolutional Neural Network - Questions and Answers ​in MRI">
              <a:extLst>
                <a:ext uri="{FF2B5EF4-FFF2-40B4-BE49-F238E27FC236}">
                  <a16:creationId xmlns:a16="http://schemas.microsoft.com/office/drawing/2014/main" id="{0A517654-8F72-470C-17E4-4447326E58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823" t="11000" r="5197" b="55222"/>
            <a:stretch/>
          </p:blipFill>
          <p:spPr bwMode="auto">
            <a:xfrm>
              <a:off x="7492248" y="2169279"/>
              <a:ext cx="2006003" cy="199150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Retângulo 3">
                  <a:extLst>
                    <a:ext uri="{FF2B5EF4-FFF2-40B4-BE49-F238E27FC236}">
                      <a16:creationId xmlns:a16="http://schemas.microsoft.com/office/drawing/2014/main" id="{CA1EE9CF-9FF2-92C9-C4B9-0BD2045271E4}"/>
                    </a:ext>
                  </a:extLst>
                </p:cNvPr>
                <p:cNvSpPr/>
                <p:nvPr/>
              </p:nvSpPr>
              <p:spPr>
                <a:xfrm>
                  <a:off x="5166740" y="2747691"/>
                  <a:ext cx="1585645" cy="85275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b="0" i="1" smtClean="0">
                            <a:solidFill>
                              <a:schemeClr val="tx1"/>
                            </a:solidFill>
                            <a:latin typeface="Cambria Math" panose="02040503050406030204" pitchFamily="18" charset="0"/>
                          </a:rPr>
                          <m:t>2</m:t>
                        </m:r>
                        <m:r>
                          <a:rPr lang="pt-BR" b="0" i="1" smtClean="0">
                            <a:solidFill>
                              <a:schemeClr val="tx1"/>
                            </a:solidFill>
                            <a:latin typeface="Cambria Math" panose="02040503050406030204" pitchFamily="18" charset="0"/>
                            <a:ea typeface="Cambria Math" panose="02040503050406030204" pitchFamily="18" charset="0"/>
                          </a:rPr>
                          <m:t>×2</m:t>
                        </m:r>
                      </m:oMath>
                    </m:oMathPara>
                  </a14:m>
                  <a:endParaRPr lang="pt-BR" dirty="0">
                    <a:solidFill>
                      <a:schemeClr val="tx1"/>
                    </a:solidFill>
                  </a:endParaRPr>
                </a:p>
                <a:p>
                  <a:pPr algn="ctr"/>
                  <a:r>
                    <a:rPr lang="pt-BR" dirty="0">
                      <a:solidFill>
                        <a:schemeClr val="tx1"/>
                      </a:solidFill>
                    </a:rPr>
                    <a:t>Max </a:t>
                  </a:r>
                  <a:r>
                    <a:rPr lang="pt-BR" i="1" dirty="0">
                      <a:solidFill>
                        <a:schemeClr val="tx1"/>
                      </a:solidFill>
                    </a:rPr>
                    <a:t>pooling</a:t>
                  </a:r>
                </a:p>
              </p:txBody>
            </p:sp>
          </mc:Choice>
          <mc:Fallback xmlns="">
            <p:sp>
              <p:nvSpPr>
                <p:cNvPr id="4" name="Retângulo 3">
                  <a:extLst>
                    <a:ext uri="{FF2B5EF4-FFF2-40B4-BE49-F238E27FC236}">
                      <a16:creationId xmlns:a16="http://schemas.microsoft.com/office/drawing/2014/main" id="{CA1EE9CF-9FF2-92C9-C4B9-0BD2045271E4}"/>
                    </a:ext>
                  </a:extLst>
                </p:cNvPr>
                <p:cNvSpPr>
                  <a:spLocks noRot="1" noChangeAspect="1" noMove="1" noResize="1" noEditPoints="1" noAdjustHandles="1" noChangeArrowheads="1" noChangeShapeType="1" noTextEdit="1"/>
                </p:cNvSpPr>
                <p:nvPr/>
              </p:nvSpPr>
              <p:spPr>
                <a:xfrm>
                  <a:off x="5166740" y="2747691"/>
                  <a:ext cx="1585645" cy="852755"/>
                </a:xfrm>
                <a:prstGeom prst="rect">
                  <a:avLst/>
                </a:prstGeom>
                <a:blipFill>
                  <a:blip r:embed="rId4"/>
                  <a:stretch>
                    <a:fillRect/>
                  </a:stretch>
                </a:blipFill>
              </p:spPr>
              <p:txBody>
                <a:bodyPr/>
                <a:lstStyle/>
                <a:p>
                  <a:r>
                    <a:rPr lang="pt-BR">
                      <a:noFill/>
                    </a:rPr>
                    <a:t> </a:t>
                  </a:r>
                </a:p>
              </p:txBody>
            </p:sp>
          </mc:Fallback>
        </mc:AlternateContent>
        <p:sp>
          <p:nvSpPr>
            <p:cNvPr id="5" name="Seta: para a Direita 4">
              <a:extLst>
                <a:ext uri="{FF2B5EF4-FFF2-40B4-BE49-F238E27FC236}">
                  <a16:creationId xmlns:a16="http://schemas.microsoft.com/office/drawing/2014/main" id="{2529EEC0-3A44-021E-9FEA-0D67D05B0D98}"/>
                </a:ext>
              </a:extLst>
            </p:cNvPr>
            <p:cNvSpPr/>
            <p:nvPr/>
          </p:nvSpPr>
          <p:spPr>
            <a:xfrm>
              <a:off x="4636676" y="2963449"/>
              <a:ext cx="349321" cy="4212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Seta: para a Direita 5">
              <a:extLst>
                <a:ext uri="{FF2B5EF4-FFF2-40B4-BE49-F238E27FC236}">
                  <a16:creationId xmlns:a16="http://schemas.microsoft.com/office/drawing/2014/main" id="{D5B336D0-2AF8-5895-0973-7AC5C8057B4F}"/>
                </a:ext>
              </a:extLst>
            </p:cNvPr>
            <p:cNvSpPr/>
            <p:nvPr/>
          </p:nvSpPr>
          <p:spPr>
            <a:xfrm>
              <a:off x="6933128" y="2963448"/>
              <a:ext cx="349321" cy="4212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1536509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982808-ADC1-D99A-5EBB-CF8814C45545}"/>
              </a:ext>
            </a:extLst>
          </p:cNvPr>
          <p:cNvSpPr>
            <a:spLocks noGrp="1"/>
          </p:cNvSpPr>
          <p:nvPr>
            <p:ph type="title"/>
          </p:nvPr>
        </p:nvSpPr>
        <p:spPr/>
        <p:txBody>
          <a:bodyPr/>
          <a:lstStyle/>
          <a:p>
            <a:r>
              <a:rPr lang="pt-BR" i="1" dirty="0"/>
              <a:t>Padding</a:t>
            </a:r>
            <a:r>
              <a:rPr lang="pt-BR" dirty="0"/>
              <a:t> ou preenchimento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C9B1FE04-F6F1-AF10-F6F0-40369D98189E}"/>
                  </a:ext>
                </a:extLst>
              </p:cNvPr>
              <p:cNvSpPr>
                <a:spLocks noGrp="1"/>
              </p:cNvSpPr>
              <p:nvPr>
                <p:ph idx="1"/>
              </p:nvPr>
            </p:nvSpPr>
            <p:spPr>
              <a:xfrm>
                <a:off x="5595305" y="1825624"/>
                <a:ext cx="6431595" cy="5032375"/>
              </a:xfrm>
            </p:spPr>
            <p:txBody>
              <a:bodyPr>
                <a:normAutofit/>
              </a:bodyPr>
              <a:lstStyle/>
              <a:p>
                <a:r>
                  <a:rPr lang="pt-BR" b="1" i="1" dirty="0">
                    <a:solidFill>
                      <a:srgbClr val="00B050"/>
                    </a:solidFill>
                  </a:rPr>
                  <a:t>D</a:t>
                </a:r>
                <a:r>
                  <a:rPr lang="pt-BR" b="1" i="1" dirty="0">
                    <a:solidFill>
                      <a:srgbClr val="00B050"/>
                    </a:solidFill>
                    <a:effectLst/>
                  </a:rPr>
                  <a:t>epois de aplicar muitas convoluções </a:t>
                </a:r>
                <a:r>
                  <a:rPr lang="pt-BR" b="0" i="0" dirty="0">
                    <a:solidFill>
                      <a:schemeClr val="tx1"/>
                    </a:solidFill>
                    <a:effectLst/>
                  </a:rPr>
                  <a:t>sucessivas, </a:t>
                </a:r>
                <a:r>
                  <a:rPr lang="pt-BR" dirty="0"/>
                  <a:t>as </a:t>
                </a:r>
                <a:r>
                  <a:rPr lang="pt-BR" b="1" i="1" dirty="0">
                    <a:solidFill>
                      <a:srgbClr val="00B050"/>
                    </a:solidFill>
                  </a:rPr>
                  <a:t>imagens </a:t>
                </a:r>
                <a:r>
                  <a:rPr lang="pt-BR" b="1" i="1" dirty="0">
                    <a:solidFill>
                      <a:srgbClr val="00B050"/>
                    </a:solidFill>
                    <a:effectLst/>
                  </a:rPr>
                  <a:t>tendem </a:t>
                </a:r>
                <a:r>
                  <a:rPr lang="pt-BR" b="0" i="0" dirty="0">
                    <a:solidFill>
                      <a:schemeClr val="tx1"/>
                    </a:solidFill>
                    <a:effectLst/>
                  </a:rPr>
                  <a:t>a se </a:t>
                </a:r>
                <a:r>
                  <a:rPr lang="pt-BR" b="1" i="1" dirty="0">
                    <a:solidFill>
                      <a:srgbClr val="00B050"/>
                    </a:solidFill>
                    <a:effectLst/>
                  </a:rPr>
                  <a:t>tornarem</a:t>
                </a:r>
                <a:r>
                  <a:rPr lang="pt-BR" b="0" i="0" dirty="0">
                    <a:solidFill>
                      <a:schemeClr val="tx1"/>
                    </a:solidFill>
                    <a:effectLst/>
                  </a:rPr>
                  <a:t> </a:t>
                </a:r>
                <a:r>
                  <a:rPr lang="pt-BR" b="1" i="1" dirty="0">
                    <a:solidFill>
                      <a:srgbClr val="00B050"/>
                    </a:solidFill>
                    <a:effectLst/>
                  </a:rPr>
                  <a:t>menores</a:t>
                </a:r>
                <a:r>
                  <a:rPr lang="pt-BR" b="0" i="0" dirty="0">
                    <a:solidFill>
                      <a:schemeClr val="tx1"/>
                    </a:solidFill>
                    <a:effectLst/>
                  </a:rPr>
                  <a:t> do que as da entrada.</a:t>
                </a:r>
              </a:p>
              <a:p>
                <a:r>
                  <a:rPr lang="pt-BR" b="0" i="0" dirty="0">
                    <a:solidFill>
                      <a:schemeClr val="tx1"/>
                    </a:solidFill>
                    <a:effectLst/>
                  </a:rPr>
                  <a:t>Se </a:t>
                </a:r>
                <a:r>
                  <a:rPr lang="pt-BR" dirty="0">
                    <a:solidFill>
                      <a:schemeClr val="tx1"/>
                    </a:solidFill>
                  </a:rPr>
                  <a:t>temos uma </a:t>
                </a:r>
                <a:r>
                  <a:rPr lang="pt-BR" b="0" i="0" dirty="0">
                    <a:solidFill>
                      <a:schemeClr val="tx1"/>
                    </a:solidFill>
                    <a:effectLst/>
                  </a:rPr>
                  <a:t>imagem de entrada com </a:t>
                </a:r>
                <a14:m>
                  <m:oMath xmlns:m="http://schemas.openxmlformats.org/officeDocument/2006/math">
                    <m:r>
                      <a:rPr lang="pt-BR" b="0" i="1" smtClean="0">
                        <a:solidFill>
                          <a:schemeClr val="tx1"/>
                        </a:solidFill>
                        <a:effectLst/>
                        <a:latin typeface="Cambria Math" panose="02040503050406030204" pitchFamily="18" charset="0"/>
                      </a:rPr>
                      <m:t>240</m:t>
                    </m:r>
                    <m:r>
                      <a:rPr lang="pt-BR" b="0" i="1" smtClean="0">
                        <a:solidFill>
                          <a:schemeClr val="tx1"/>
                        </a:solidFill>
                        <a:effectLst/>
                        <a:latin typeface="Cambria Math" panose="02040503050406030204" pitchFamily="18" charset="0"/>
                        <a:ea typeface="Cambria Math" panose="02040503050406030204" pitchFamily="18" charset="0"/>
                      </a:rPr>
                      <m:t>×240</m:t>
                    </m:r>
                  </m:oMath>
                </a14:m>
                <a:r>
                  <a:rPr lang="pt-BR" b="0" i="0" dirty="0">
                    <a:solidFill>
                      <a:schemeClr val="tx1"/>
                    </a:solidFill>
                    <a:effectLst/>
                  </a:rPr>
                  <a:t> </a:t>
                </a:r>
                <a:r>
                  <a:rPr lang="pt-BR" b="0" i="1" dirty="0">
                    <a:solidFill>
                      <a:schemeClr val="tx1"/>
                    </a:solidFill>
                    <a:effectLst/>
                  </a:rPr>
                  <a:t>pixels</a:t>
                </a:r>
                <a:r>
                  <a:rPr lang="pt-BR" dirty="0">
                    <a:solidFill>
                      <a:schemeClr val="tx1"/>
                    </a:solidFill>
                  </a:rPr>
                  <a:t>, após </a:t>
                </a:r>
                <a:r>
                  <a:rPr lang="pt-BR" b="0" i="0" dirty="0">
                    <a:solidFill>
                      <a:schemeClr val="tx1"/>
                    </a:solidFill>
                    <a:effectLst/>
                  </a:rPr>
                  <a:t>dez camadas de convolução</a:t>
                </a:r>
                <a:r>
                  <a:rPr lang="pt-BR" dirty="0">
                    <a:solidFill>
                      <a:schemeClr val="tx1"/>
                    </a:solidFill>
                  </a:rPr>
                  <a:t> </a:t>
                </a:r>
                <a14:m>
                  <m:oMath xmlns:m="http://schemas.openxmlformats.org/officeDocument/2006/math">
                    <m:r>
                      <a:rPr lang="pt-BR" b="0" i="0" smtClean="0">
                        <a:solidFill>
                          <a:schemeClr val="tx1"/>
                        </a:solidFill>
                        <a:latin typeface="Cambria Math" panose="02040503050406030204" pitchFamily="18" charset="0"/>
                        <a:ea typeface="Cambria Math" panose="02040503050406030204" pitchFamily="18" charset="0"/>
                      </a:rPr>
                      <m:t>5</m:t>
                    </m:r>
                    <m:r>
                      <a:rPr lang="pt-BR" i="1">
                        <a:solidFill>
                          <a:schemeClr val="tx1"/>
                        </a:solidFill>
                        <a:latin typeface="Cambria Math" panose="02040503050406030204" pitchFamily="18" charset="0"/>
                        <a:ea typeface="Cambria Math" panose="02040503050406030204" pitchFamily="18" charset="0"/>
                      </a:rPr>
                      <m:t>×</m:t>
                    </m:r>
                    <m:r>
                      <a:rPr lang="pt-BR" b="0" i="1" smtClean="0">
                        <a:solidFill>
                          <a:schemeClr val="tx1"/>
                        </a:solidFill>
                        <a:latin typeface="Cambria Math" panose="02040503050406030204" pitchFamily="18" charset="0"/>
                        <a:ea typeface="Cambria Math" panose="02040503050406030204" pitchFamily="18" charset="0"/>
                      </a:rPr>
                      <m:t>5</m:t>
                    </m:r>
                  </m:oMath>
                </a14:m>
                <a:r>
                  <a:rPr lang="pt-BR" b="0" i="0" dirty="0">
                    <a:solidFill>
                      <a:schemeClr val="tx1"/>
                    </a:solidFill>
                    <a:effectLst/>
                  </a:rPr>
                  <a:t> com </a:t>
                </a:r>
                <a:r>
                  <a:rPr lang="pt-BR" b="0" i="1" dirty="0">
                    <a:solidFill>
                      <a:schemeClr val="tx1"/>
                    </a:solidFill>
                    <a:effectLst/>
                  </a:rPr>
                  <a:t>stride</a:t>
                </a:r>
                <a:r>
                  <a:rPr lang="pt-BR" b="0" i="0" dirty="0">
                    <a:solidFill>
                      <a:schemeClr val="tx1"/>
                    </a:solidFill>
                    <a:effectLst/>
                  </a:rPr>
                  <a:t> igual a 1, ela é reduzida para </a:t>
                </a:r>
                <a14:m>
                  <m:oMath xmlns:m="http://schemas.openxmlformats.org/officeDocument/2006/math">
                    <m:r>
                      <a:rPr lang="pt-BR" i="1">
                        <a:solidFill>
                          <a:schemeClr val="tx1"/>
                        </a:solidFill>
                        <a:latin typeface="Cambria Math" panose="02040503050406030204" pitchFamily="18" charset="0"/>
                      </a:rPr>
                      <m:t>2</m:t>
                    </m:r>
                    <m:r>
                      <a:rPr lang="pt-BR" b="0" i="1" smtClean="0">
                        <a:solidFill>
                          <a:schemeClr val="tx1"/>
                        </a:solidFill>
                        <a:latin typeface="Cambria Math" panose="02040503050406030204" pitchFamily="18" charset="0"/>
                      </a:rPr>
                      <m:t>0</m:t>
                    </m:r>
                    <m:r>
                      <a:rPr lang="pt-BR" i="1">
                        <a:solidFill>
                          <a:schemeClr val="tx1"/>
                        </a:solidFill>
                        <a:latin typeface="Cambria Math" panose="02040503050406030204" pitchFamily="18" charset="0"/>
                      </a:rPr>
                      <m:t>0</m:t>
                    </m:r>
                    <m:r>
                      <a:rPr lang="pt-BR" i="1">
                        <a:solidFill>
                          <a:schemeClr val="tx1"/>
                        </a:solidFill>
                        <a:latin typeface="Cambria Math" panose="02040503050406030204" pitchFamily="18" charset="0"/>
                        <a:ea typeface="Cambria Math" panose="02040503050406030204" pitchFamily="18" charset="0"/>
                      </a:rPr>
                      <m:t>×2</m:t>
                    </m:r>
                    <m:r>
                      <a:rPr lang="pt-BR" b="0" i="1" smtClean="0">
                        <a:solidFill>
                          <a:schemeClr val="tx1"/>
                        </a:solidFill>
                        <a:latin typeface="Cambria Math" panose="02040503050406030204" pitchFamily="18" charset="0"/>
                        <a:ea typeface="Cambria Math" panose="02040503050406030204" pitchFamily="18" charset="0"/>
                      </a:rPr>
                      <m:t>0</m:t>
                    </m:r>
                    <m:r>
                      <a:rPr lang="pt-BR" i="1">
                        <a:solidFill>
                          <a:schemeClr val="tx1"/>
                        </a:solidFill>
                        <a:latin typeface="Cambria Math" panose="02040503050406030204" pitchFamily="18" charset="0"/>
                        <a:ea typeface="Cambria Math" panose="02040503050406030204" pitchFamily="18" charset="0"/>
                      </a:rPr>
                      <m:t>0 </m:t>
                    </m:r>
                  </m:oMath>
                </a14:m>
                <a:r>
                  <a:rPr lang="pt-BR" b="0" dirty="0">
                    <a:solidFill>
                      <a:schemeClr val="tx1"/>
                    </a:solidFill>
                    <a:effectLst/>
                  </a:rPr>
                  <a:t>elementos</a:t>
                </a:r>
                <a:r>
                  <a:rPr lang="pt-BR" b="0" i="0" dirty="0">
                    <a:solidFill>
                      <a:schemeClr val="tx1"/>
                    </a:solidFill>
                    <a:effectLst/>
                  </a:rPr>
                  <a:t>. </a:t>
                </a:r>
              </a:p>
              <a:p>
                <a:r>
                  <a:rPr lang="pt-BR" dirty="0"/>
                  <a:t>Isso reduz a imagem em</a:t>
                </a:r>
                <a:r>
                  <a:rPr lang="pt-BR" dirty="0">
                    <a:solidFill>
                      <a:schemeClr val="tx1"/>
                    </a:solidFill>
                  </a:rPr>
                  <a:t> </a:t>
                </a:r>
                <a14:m>
                  <m:oMath xmlns:m="http://schemas.openxmlformats.org/officeDocument/2006/math">
                    <m:r>
                      <a:rPr lang="pt-BR" i="1" smtClean="0">
                        <a:solidFill>
                          <a:schemeClr val="tx1"/>
                        </a:solidFill>
                        <a:latin typeface="Cambria Math" panose="02040503050406030204" pitchFamily="18" charset="0"/>
                        <a:ea typeface="Cambria Math" panose="02040503050406030204" pitchFamily="18" charset="0"/>
                      </a:rPr>
                      <m:t>≈</m:t>
                    </m:r>
                  </m:oMath>
                </a14:m>
                <a:r>
                  <a:rPr lang="pt-BR" dirty="0">
                    <a:solidFill>
                      <a:schemeClr val="tx1"/>
                    </a:solidFill>
                  </a:rPr>
                  <a:t>17%</a:t>
                </a:r>
                <a:r>
                  <a:rPr lang="pt-BR" b="0" i="0" dirty="0">
                    <a:solidFill>
                      <a:schemeClr val="tx1"/>
                    </a:solidFill>
                    <a:effectLst/>
                  </a:rPr>
                  <a:t>, e consequentemente, faz com que qualquer </a:t>
                </a:r>
                <a:r>
                  <a:rPr lang="pt-BR" b="1" i="1" dirty="0">
                    <a:solidFill>
                      <a:srgbClr val="00B050"/>
                    </a:solidFill>
                    <a:effectLst/>
                  </a:rPr>
                  <a:t>informação importante nas bordas da imagem ou do mapa </a:t>
                </a:r>
                <a:r>
                  <a:rPr lang="pt-BR" b="1" i="1" dirty="0">
                    <a:solidFill>
                      <a:srgbClr val="00B050"/>
                    </a:solidFill>
                  </a:rPr>
                  <a:t>de características</a:t>
                </a:r>
                <a:r>
                  <a:rPr lang="pt-BR" b="1" i="1" dirty="0">
                    <a:solidFill>
                      <a:srgbClr val="00B050"/>
                    </a:solidFill>
                    <a:effectLst/>
                  </a:rPr>
                  <a:t> desapareça</a:t>
                </a:r>
                <a:r>
                  <a:rPr lang="pt-BR" b="0" i="0" dirty="0">
                    <a:solidFill>
                      <a:schemeClr val="tx1"/>
                    </a:solidFill>
                    <a:effectLst/>
                  </a:rPr>
                  <a:t>. </a:t>
                </a:r>
              </a:p>
            </p:txBody>
          </p:sp>
        </mc:Choice>
        <mc:Fallback>
          <p:sp>
            <p:nvSpPr>
              <p:cNvPr id="3" name="Espaço Reservado para Conteúdo 2">
                <a:extLst>
                  <a:ext uri="{FF2B5EF4-FFF2-40B4-BE49-F238E27FC236}">
                    <a16:creationId xmlns:a16="http://schemas.microsoft.com/office/drawing/2014/main" id="{C9B1FE04-F6F1-AF10-F6F0-40369D98189E}"/>
                  </a:ext>
                </a:extLst>
              </p:cNvPr>
              <p:cNvSpPr>
                <a:spLocks noGrp="1" noRot="1" noChangeAspect="1" noMove="1" noResize="1" noEditPoints="1" noAdjustHandles="1" noChangeArrowheads="1" noChangeShapeType="1" noTextEdit="1"/>
              </p:cNvSpPr>
              <p:nvPr>
                <p:ph idx="1"/>
              </p:nvPr>
            </p:nvSpPr>
            <p:spPr>
              <a:xfrm>
                <a:off x="5595305" y="1825624"/>
                <a:ext cx="6431595" cy="5032375"/>
              </a:xfrm>
              <a:blipFill>
                <a:blip r:embed="rId3"/>
                <a:stretch>
                  <a:fillRect l="-1706" t="-1937" r="-2654" b="-18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2D8C13C4-DEDC-91BC-3795-46F3A6A87D3C}"/>
                  </a:ext>
                </a:extLst>
              </p:cNvPr>
              <p:cNvSpPr txBox="1"/>
              <p:nvPr/>
            </p:nvSpPr>
            <p:spPr>
              <a:xfrm>
                <a:off x="762286" y="4458653"/>
                <a:ext cx="4771204" cy="20697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𝑛</m:t>
                          </m:r>
                        </m:e>
                        <m:sub>
                          <m:r>
                            <a:rPr lang="pt-BR" sz="2000" b="0" i="1" smtClean="0">
                              <a:latin typeface="Cambria Math" panose="02040503050406030204" pitchFamily="18" charset="0"/>
                            </a:rPr>
                            <m:t>𝑜𝑢𝑡</m:t>
                          </m:r>
                        </m:sub>
                      </m:sSub>
                      <m:r>
                        <a:rPr lang="pt-BR" sz="2000" b="0" i="1" smtClean="0">
                          <a:latin typeface="Cambria Math" panose="02040503050406030204" pitchFamily="18" charset="0"/>
                        </a:rPr>
                        <m:t>=</m:t>
                      </m:r>
                      <m:d>
                        <m:dPr>
                          <m:begChr m:val="⌊"/>
                          <m:endChr m:val="⌋"/>
                          <m:ctrlPr>
                            <a:rPr lang="pt-BR" sz="2000" i="1" smtClean="0">
                              <a:latin typeface="Cambria Math" panose="02040503050406030204" pitchFamily="18" charset="0"/>
                            </a:rPr>
                          </m:ctrlPr>
                        </m:dPr>
                        <m:e>
                          <m:f>
                            <m:fPr>
                              <m:ctrlPr>
                                <a:rPr lang="pt-BR" sz="2000" i="1" smtClean="0">
                                  <a:latin typeface="Cambria Math" panose="02040503050406030204" pitchFamily="18" charset="0"/>
                                </a:rPr>
                              </m:ctrlPr>
                            </m:fPr>
                            <m:num>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𝑛</m:t>
                                  </m:r>
                                </m:e>
                                <m:sub>
                                  <m:r>
                                    <a:rPr lang="pt-BR" sz="2000" b="0" i="1" smtClean="0">
                                      <a:latin typeface="Cambria Math" panose="02040503050406030204" pitchFamily="18" charset="0"/>
                                    </a:rPr>
                                    <m:t>𝑖𝑛</m:t>
                                  </m:r>
                                </m:sub>
                              </m:sSub>
                              <m:r>
                                <a:rPr lang="pt-BR" sz="2000" b="0" i="1" smtClean="0">
                                  <a:latin typeface="Cambria Math" panose="02040503050406030204" pitchFamily="18" charset="0"/>
                                </a:rPr>
                                <m:t>+2</m:t>
                              </m:r>
                              <m:r>
                                <a:rPr lang="pt-BR" sz="2000" b="0" i="1" smtClean="0">
                                  <a:latin typeface="Cambria Math" panose="02040503050406030204" pitchFamily="18" charset="0"/>
                                </a:rPr>
                                <m:t>𝑝</m:t>
                              </m:r>
                              <m:r>
                                <a:rPr lang="pt-BR" sz="2000" b="0" i="1" smtClean="0">
                                  <a:latin typeface="Cambria Math" panose="02040503050406030204" pitchFamily="18" charset="0"/>
                                </a:rPr>
                                <m:t>−</m:t>
                              </m:r>
                              <m:r>
                                <a:rPr lang="pt-BR" sz="2000" b="0" i="1" smtClean="0">
                                  <a:latin typeface="Cambria Math" panose="02040503050406030204" pitchFamily="18" charset="0"/>
                                </a:rPr>
                                <m:t>𝑘</m:t>
                              </m:r>
                            </m:num>
                            <m:den>
                              <m:r>
                                <a:rPr lang="pt-BR" sz="2000" b="0" i="1" smtClean="0">
                                  <a:latin typeface="Cambria Math" panose="02040503050406030204" pitchFamily="18" charset="0"/>
                                </a:rPr>
                                <m:t>𝑠</m:t>
                              </m:r>
                            </m:den>
                          </m:f>
                        </m:e>
                      </m:d>
                      <m:r>
                        <a:rPr lang="pt-BR" sz="2000" b="0" i="1" smtClean="0">
                          <a:latin typeface="Cambria Math" panose="02040503050406030204" pitchFamily="18" charset="0"/>
                        </a:rPr>
                        <m:t>+1</m:t>
                      </m:r>
                    </m:oMath>
                  </m:oMathPara>
                </a14:m>
                <a:endParaRPr lang="pt-BR" sz="2000" dirty="0"/>
              </a:p>
              <a:p>
                <a14:m>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𝑛</m:t>
                        </m:r>
                      </m:e>
                      <m:sub>
                        <m:r>
                          <a:rPr lang="pt-BR" sz="1400" b="0" i="1" smtClean="0">
                            <a:latin typeface="Cambria Math" panose="02040503050406030204" pitchFamily="18" charset="0"/>
                          </a:rPr>
                          <m:t>𝑜𝑢𝑡</m:t>
                        </m:r>
                      </m:sub>
                    </m:sSub>
                    <m:r>
                      <a:rPr lang="pt-BR" sz="1400" b="0" i="1" smtClean="0">
                        <a:latin typeface="Cambria Math" panose="02040503050406030204" pitchFamily="18" charset="0"/>
                      </a:rPr>
                      <m:t> </m:t>
                    </m:r>
                  </m:oMath>
                </a14:m>
                <a:r>
                  <a:rPr lang="pt-BR" sz="1400" dirty="0"/>
                  <a:t>: dimensão da saída</a:t>
                </a:r>
              </a:p>
              <a:p>
                <a14:m>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𝑛</m:t>
                        </m:r>
                      </m:e>
                      <m:sub>
                        <m:r>
                          <a:rPr lang="pt-BR" sz="1400" b="0" i="1" smtClean="0">
                            <a:latin typeface="Cambria Math" panose="02040503050406030204" pitchFamily="18" charset="0"/>
                          </a:rPr>
                          <m:t>𝑖𝑛</m:t>
                        </m:r>
                      </m:sub>
                    </m:sSub>
                    <m:r>
                      <a:rPr lang="pt-BR" sz="1400" b="0" i="1" smtClean="0">
                        <a:latin typeface="Cambria Math" panose="02040503050406030204" pitchFamily="18" charset="0"/>
                      </a:rPr>
                      <m:t> </m:t>
                    </m:r>
                  </m:oMath>
                </a14:m>
                <a:r>
                  <a:rPr lang="pt-BR" sz="1400" dirty="0"/>
                  <a:t>: dimensão da entrada</a:t>
                </a:r>
              </a:p>
              <a:p>
                <a14:m>
                  <m:oMath xmlns:m="http://schemas.openxmlformats.org/officeDocument/2006/math">
                    <m:r>
                      <a:rPr lang="pt-BR" sz="1400" b="0" i="1" smtClean="0">
                        <a:latin typeface="Cambria Math" panose="02040503050406030204" pitchFamily="18" charset="0"/>
                      </a:rPr>
                      <m:t>𝑘</m:t>
                    </m:r>
                    <m:r>
                      <a:rPr lang="pt-BR" sz="1400" b="0" i="1" smtClean="0">
                        <a:latin typeface="Cambria Math" panose="02040503050406030204" pitchFamily="18" charset="0"/>
                      </a:rPr>
                      <m:t> </m:t>
                    </m:r>
                  </m:oMath>
                </a14:m>
                <a:r>
                  <a:rPr lang="pt-BR" sz="1400" dirty="0"/>
                  <a:t>: dimensão do kernel</a:t>
                </a:r>
              </a:p>
              <a:p>
                <a14:m>
                  <m:oMath xmlns:m="http://schemas.openxmlformats.org/officeDocument/2006/math">
                    <m:r>
                      <a:rPr lang="pt-BR" sz="1400" b="0" i="1" smtClean="0">
                        <a:latin typeface="Cambria Math" panose="02040503050406030204" pitchFamily="18" charset="0"/>
                      </a:rPr>
                      <m:t>𝑝</m:t>
                    </m:r>
                    <m:r>
                      <a:rPr lang="pt-BR" sz="1400" b="0" i="1" smtClean="0">
                        <a:latin typeface="Cambria Math" panose="02040503050406030204" pitchFamily="18" charset="0"/>
                      </a:rPr>
                      <m:t> </m:t>
                    </m:r>
                  </m:oMath>
                </a14:m>
                <a:r>
                  <a:rPr lang="pt-BR" sz="1400" dirty="0"/>
                  <a:t>: quantidade camadas de </a:t>
                </a:r>
                <a:r>
                  <a:rPr lang="pt-BR" sz="1400" i="1" dirty="0"/>
                  <a:t>padding</a:t>
                </a:r>
              </a:p>
              <a:p>
                <a14:m>
                  <m:oMath xmlns:m="http://schemas.openxmlformats.org/officeDocument/2006/math">
                    <m:r>
                      <a:rPr lang="pt-BR" sz="1400" b="0" i="1" smtClean="0">
                        <a:latin typeface="Cambria Math" panose="02040503050406030204" pitchFamily="18" charset="0"/>
                      </a:rPr>
                      <m:t>𝑠</m:t>
                    </m:r>
                    <m:r>
                      <a:rPr lang="pt-BR" sz="1400" b="0" i="1" smtClean="0">
                        <a:latin typeface="Cambria Math" panose="02040503050406030204" pitchFamily="18" charset="0"/>
                      </a:rPr>
                      <m:t> </m:t>
                    </m:r>
                  </m:oMath>
                </a14:m>
                <a:r>
                  <a:rPr lang="pt-BR" sz="1400" dirty="0"/>
                  <a:t>: tamanho do </a:t>
                </a:r>
                <a:r>
                  <a:rPr lang="pt-BR" sz="1400" i="1" dirty="0"/>
                  <a:t>stride</a:t>
                </a:r>
                <a:endParaRPr lang="pt-BR" sz="1400" dirty="0"/>
              </a:p>
              <a:p>
                <a14:m>
                  <m:oMath xmlns:m="http://schemas.openxmlformats.org/officeDocument/2006/math">
                    <m:d>
                      <m:dPr>
                        <m:begChr m:val="⌊"/>
                        <m:endChr m:val="⌋"/>
                        <m:ctrlPr>
                          <a:rPr lang="pt-BR" sz="1400" i="1" smtClean="0">
                            <a:solidFill>
                              <a:schemeClr val="tx1"/>
                            </a:solidFill>
                            <a:latin typeface="Cambria Math" panose="02040503050406030204" pitchFamily="18" charset="0"/>
                          </a:rPr>
                        </m:ctrlPr>
                      </m:dPr>
                      <m:e>
                        <m:r>
                          <a:rPr lang="pt-BR" sz="1400" b="0" i="1" smtClean="0">
                            <a:solidFill>
                              <a:schemeClr val="tx1"/>
                            </a:solidFill>
                            <a:latin typeface="Cambria Math" panose="02040503050406030204" pitchFamily="18" charset="0"/>
                          </a:rPr>
                          <m:t>𝑥</m:t>
                        </m:r>
                      </m:e>
                    </m:d>
                  </m:oMath>
                </a14:m>
                <a:r>
                  <a:rPr lang="pt-BR" sz="1400" i="1" dirty="0">
                    <a:solidFill>
                      <a:schemeClr val="tx1"/>
                    </a:solidFill>
                  </a:rPr>
                  <a:t> </a:t>
                </a:r>
                <a:r>
                  <a:rPr lang="pt-BR" sz="1400" dirty="0">
                    <a:solidFill>
                      <a:schemeClr val="tx1"/>
                    </a:solidFill>
                  </a:rPr>
                  <a:t>:</a:t>
                </a:r>
                <a:r>
                  <a:rPr lang="pt-BR" sz="1400" i="1" dirty="0">
                    <a:solidFill>
                      <a:schemeClr val="tx1"/>
                    </a:solidFill>
                  </a:rPr>
                  <a:t> </a:t>
                </a:r>
                <a:r>
                  <a:rPr lang="pt-BR" sz="1400" dirty="0">
                    <a:solidFill>
                      <a:schemeClr val="tx1"/>
                    </a:solidFill>
                  </a:rPr>
                  <a:t>função piso retorna o maior inteiro menor ou igual a </a:t>
                </a:r>
                <a14:m>
                  <m:oMath xmlns:m="http://schemas.openxmlformats.org/officeDocument/2006/math">
                    <m:r>
                      <a:rPr lang="pt-BR" sz="1400" i="1">
                        <a:solidFill>
                          <a:schemeClr val="tx1"/>
                        </a:solidFill>
                        <a:latin typeface="Cambria Math" panose="02040503050406030204" pitchFamily="18" charset="0"/>
                      </a:rPr>
                      <m:t>𝑥</m:t>
                    </m:r>
                  </m:oMath>
                </a14:m>
                <a:r>
                  <a:rPr lang="pt-BR" sz="1400" dirty="0">
                    <a:solidFill>
                      <a:schemeClr val="tx1"/>
                    </a:solidFill>
                  </a:rPr>
                  <a:t>.</a:t>
                </a:r>
              </a:p>
            </p:txBody>
          </p:sp>
        </mc:Choice>
        <mc:Fallback xmlns="">
          <p:sp>
            <p:nvSpPr>
              <p:cNvPr id="4" name="CaixaDeTexto 3">
                <a:extLst>
                  <a:ext uri="{FF2B5EF4-FFF2-40B4-BE49-F238E27FC236}">
                    <a16:creationId xmlns:a16="http://schemas.microsoft.com/office/drawing/2014/main" id="{2D8C13C4-DEDC-91BC-3795-46F3A6A87D3C}"/>
                  </a:ext>
                </a:extLst>
              </p:cNvPr>
              <p:cNvSpPr txBox="1">
                <a:spLocks noRot="1" noChangeAspect="1" noMove="1" noResize="1" noEditPoints="1" noAdjustHandles="1" noChangeArrowheads="1" noChangeShapeType="1" noTextEdit="1"/>
              </p:cNvSpPr>
              <p:nvPr/>
            </p:nvSpPr>
            <p:spPr>
              <a:xfrm>
                <a:off x="762286" y="4458653"/>
                <a:ext cx="4771204" cy="2069797"/>
              </a:xfrm>
              <a:prstGeom prst="rect">
                <a:avLst/>
              </a:prstGeom>
              <a:blipFill>
                <a:blip r:embed="rId4"/>
                <a:stretch>
                  <a:fillRect b="-2353"/>
                </a:stretch>
              </a:blipFill>
            </p:spPr>
            <p:txBody>
              <a:bodyPr/>
              <a:lstStyle/>
              <a:p>
                <a:r>
                  <a:rPr lang="pt-BR">
                    <a:noFill/>
                  </a:rPr>
                  <a:t> </a:t>
                </a:r>
              </a:p>
            </p:txBody>
          </p:sp>
        </mc:Fallback>
      </mc:AlternateContent>
      <p:graphicFrame>
        <p:nvGraphicFramePr>
          <p:cNvPr id="5" name="Tabela 4">
            <a:extLst>
              <a:ext uri="{FF2B5EF4-FFF2-40B4-BE49-F238E27FC236}">
                <a16:creationId xmlns:a16="http://schemas.microsoft.com/office/drawing/2014/main" id="{AE6D50D0-AD5D-D694-4CFA-F8C0DAAC5EA8}"/>
              </a:ext>
            </a:extLst>
          </p:cNvPr>
          <p:cNvGraphicFramePr>
            <a:graphicFrameLocks/>
          </p:cNvGraphicFramePr>
          <p:nvPr>
            <p:extLst>
              <p:ext uri="{D42A27DB-BD31-4B8C-83A1-F6EECF244321}">
                <p14:modId xmlns:p14="http://schemas.microsoft.com/office/powerpoint/2010/main" val="505551091"/>
              </p:ext>
            </p:extLst>
          </p:nvPr>
        </p:nvGraphicFramePr>
        <p:xfrm>
          <a:off x="838200" y="2546919"/>
          <a:ext cx="1305909" cy="111252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gridCol w="435303">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07704462"/>
                  </a:ext>
                </a:extLst>
              </a:tr>
            </a:tbl>
          </a:graphicData>
        </a:graphic>
      </p:graphicFrame>
      <p:graphicFrame>
        <p:nvGraphicFramePr>
          <p:cNvPr id="6" name="Tabela 4">
            <a:extLst>
              <a:ext uri="{FF2B5EF4-FFF2-40B4-BE49-F238E27FC236}">
                <a16:creationId xmlns:a16="http://schemas.microsoft.com/office/drawing/2014/main" id="{FF7B0AED-4297-5F0D-1915-6DABA0D05C70}"/>
              </a:ext>
            </a:extLst>
          </p:cNvPr>
          <p:cNvGraphicFramePr>
            <a:graphicFrameLocks/>
          </p:cNvGraphicFramePr>
          <p:nvPr>
            <p:extLst>
              <p:ext uri="{D42A27DB-BD31-4B8C-83A1-F6EECF244321}">
                <p14:modId xmlns:p14="http://schemas.microsoft.com/office/powerpoint/2010/main" val="496976517"/>
              </p:ext>
            </p:extLst>
          </p:nvPr>
        </p:nvGraphicFramePr>
        <p:xfrm>
          <a:off x="273444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528D9D4E-AB58-5A0F-04BD-A9CFB1831F44}"/>
                  </a:ext>
                </a:extLst>
              </p:cNvPr>
              <p:cNvSpPr txBox="1"/>
              <p:nvPr/>
            </p:nvSpPr>
            <p:spPr>
              <a:xfrm>
                <a:off x="2132286" y="2843838"/>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7" name="CaixaDeTexto 6">
                <a:extLst>
                  <a:ext uri="{FF2B5EF4-FFF2-40B4-BE49-F238E27FC236}">
                    <a16:creationId xmlns:a16="http://schemas.microsoft.com/office/drawing/2014/main" id="{528D9D4E-AB58-5A0F-04BD-A9CFB1831F44}"/>
                  </a:ext>
                </a:extLst>
              </p:cNvPr>
              <p:cNvSpPr txBox="1">
                <a:spLocks noRot="1" noChangeAspect="1" noMove="1" noResize="1" noEditPoints="1" noAdjustHandles="1" noChangeArrowheads="1" noChangeShapeType="1" noTextEdit="1"/>
              </p:cNvSpPr>
              <p:nvPr/>
            </p:nvSpPr>
            <p:spPr>
              <a:xfrm>
                <a:off x="2132286" y="2843838"/>
                <a:ext cx="578069" cy="461665"/>
              </a:xfrm>
              <a:prstGeom prst="rect">
                <a:avLst/>
              </a:prstGeom>
              <a:blipFill>
                <a:blip r:embed="rId5"/>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3744E9DB-089F-7808-5191-D38F09F6D621}"/>
                  </a:ext>
                </a:extLst>
              </p:cNvPr>
              <p:cNvSpPr txBox="1"/>
              <p:nvPr/>
            </p:nvSpPr>
            <p:spPr>
              <a:xfrm>
                <a:off x="3653220" y="2782283"/>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8" name="CaixaDeTexto 7">
                <a:extLst>
                  <a:ext uri="{FF2B5EF4-FFF2-40B4-BE49-F238E27FC236}">
                    <a16:creationId xmlns:a16="http://schemas.microsoft.com/office/drawing/2014/main" id="{3744E9DB-089F-7808-5191-D38F09F6D621}"/>
                  </a:ext>
                </a:extLst>
              </p:cNvPr>
              <p:cNvSpPr txBox="1">
                <a:spLocks noRot="1" noChangeAspect="1" noMove="1" noResize="1" noEditPoints="1" noAdjustHandles="1" noChangeArrowheads="1" noChangeShapeType="1" noTextEdit="1"/>
              </p:cNvSpPr>
              <p:nvPr/>
            </p:nvSpPr>
            <p:spPr>
              <a:xfrm>
                <a:off x="3653220" y="2782283"/>
                <a:ext cx="578069" cy="523220"/>
              </a:xfrm>
              <a:prstGeom prst="rect">
                <a:avLst/>
              </a:prstGeom>
              <a:blipFill>
                <a:blip r:embed="rId6"/>
                <a:stretch>
                  <a:fillRect/>
                </a:stretch>
              </a:blipFill>
            </p:spPr>
            <p:txBody>
              <a:bodyPr/>
              <a:lstStyle/>
              <a:p>
                <a:r>
                  <a:rPr lang="pt-BR">
                    <a:noFill/>
                  </a:rPr>
                  <a:t> </a:t>
                </a:r>
              </a:p>
            </p:txBody>
          </p:sp>
        </mc:Fallback>
      </mc:AlternateContent>
      <p:graphicFrame>
        <p:nvGraphicFramePr>
          <p:cNvPr id="10" name="Tabela 4">
            <a:extLst>
              <a:ext uri="{FF2B5EF4-FFF2-40B4-BE49-F238E27FC236}">
                <a16:creationId xmlns:a16="http://schemas.microsoft.com/office/drawing/2014/main" id="{6F944977-B700-575F-4A2C-3200014DFAF1}"/>
              </a:ext>
            </a:extLst>
          </p:cNvPr>
          <p:cNvGraphicFramePr>
            <a:graphicFrameLocks/>
          </p:cNvGraphicFramePr>
          <p:nvPr>
            <p:extLst>
              <p:ext uri="{D42A27DB-BD31-4B8C-83A1-F6EECF244321}">
                <p14:modId xmlns:p14="http://schemas.microsoft.com/office/powerpoint/2010/main" val="1469439969"/>
              </p:ext>
            </p:extLst>
          </p:nvPr>
        </p:nvGraphicFramePr>
        <p:xfrm>
          <a:off x="427946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p:sp>
        <p:nvSpPr>
          <p:cNvPr id="11" name="CaixaDeTexto 10">
            <a:extLst>
              <a:ext uri="{FF2B5EF4-FFF2-40B4-BE49-F238E27FC236}">
                <a16:creationId xmlns:a16="http://schemas.microsoft.com/office/drawing/2014/main" id="{BA271B14-00B8-A39B-0427-D097E75001F8}"/>
              </a:ext>
            </a:extLst>
          </p:cNvPr>
          <p:cNvSpPr txBox="1"/>
          <p:nvPr/>
        </p:nvSpPr>
        <p:spPr>
          <a:xfrm>
            <a:off x="838200" y="2177587"/>
            <a:ext cx="1294085" cy="369332"/>
          </a:xfrm>
          <a:prstGeom prst="rect">
            <a:avLst/>
          </a:prstGeom>
          <a:noFill/>
        </p:spPr>
        <p:txBody>
          <a:bodyPr wrap="square" rtlCol="0">
            <a:spAutoFit/>
          </a:bodyPr>
          <a:lstStyle/>
          <a:p>
            <a:pPr algn="ctr"/>
            <a:r>
              <a:rPr lang="pt-BR" dirty="0"/>
              <a:t>Input</a:t>
            </a:r>
          </a:p>
        </p:txBody>
      </p:sp>
      <p:sp>
        <p:nvSpPr>
          <p:cNvPr id="12" name="CaixaDeTexto 11">
            <a:extLst>
              <a:ext uri="{FF2B5EF4-FFF2-40B4-BE49-F238E27FC236}">
                <a16:creationId xmlns:a16="http://schemas.microsoft.com/office/drawing/2014/main" id="{7B8B8CA8-61E4-C9CA-6A4D-466E8231B771}"/>
              </a:ext>
            </a:extLst>
          </p:cNvPr>
          <p:cNvSpPr txBox="1"/>
          <p:nvPr/>
        </p:nvSpPr>
        <p:spPr>
          <a:xfrm>
            <a:off x="2746265" y="2347348"/>
            <a:ext cx="858783" cy="369332"/>
          </a:xfrm>
          <a:prstGeom prst="rect">
            <a:avLst/>
          </a:prstGeom>
          <a:noFill/>
        </p:spPr>
        <p:txBody>
          <a:bodyPr wrap="square" rtlCol="0">
            <a:spAutoFit/>
          </a:bodyPr>
          <a:lstStyle/>
          <a:p>
            <a:pPr algn="ctr"/>
            <a:r>
              <a:rPr lang="pt-BR" dirty="0"/>
              <a:t>Kernel</a:t>
            </a:r>
          </a:p>
        </p:txBody>
      </p:sp>
      <p:sp>
        <p:nvSpPr>
          <p:cNvPr id="13" name="CaixaDeTexto 12">
            <a:extLst>
              <a:ext uri="{FF2B5EF4-FFF2-40B4-BE49-F238E27FC236}">
                <a16:creationId xmlns:a16="http://schemas.microsoft.com/office/drawing/2014/main" id="{08F6AF5F-F6FE-1F04-3AE2-CFD130F56D12}"/>
              </a:ext>
            </a:extLst>
          </p:cNvPr>
          <p:cNvSpPr txBox="1"/>
          <p:nvPr/>
        </p:nvSpPr>
        <p:spPr>
          <a:xfrm>
            <a:off x="4279461" y="2347348"/>
            <a:ext cx="870606" cy="369332"/>
          </a:xfrm>
          <a:prstGeom prst="rect">
            <a:avLst/>
          </a:prstGeom>
          <a:noFill/>
        </p:spPr>
        <p:txBody>
          <a:bodyPr wrap="square" rtlCol="0">
            <a:spAutoFit/>
          </a:bodyPr>
          <a:lstStyle/>
          <a:p>
            <a:pPr algn="ctr"/>
            <a:r>
              <a:rPr lang="pt-BR" dirty="0"/>
              <a:t>Output</a:t>
            </a:r>
          </a:p>
        </p:txBody>
      </p: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C4ED1B6B-ADDA-0555-0D3C-655F9BE099D0}"/>
                  </a:ext>
                </a:extLst>
              </p:cNvPr>
              <p:cNvSpPr txBox="1"/>
              <p:nvPr/>
            </p:nvSpPr>
            <p:spPr>
              <a:xfrm>
                <a:off x="863735" y="3715612"/>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3</m:t>
                      </m:r>
                      <m:r>
                        <a:rPr lang="pt-BR" b="0" i="1" smtClean="0">
                          <a:latin typeface="Cambria Math" panose="02040503050406030204" pitchFamily="18" charset="0"/>
                          <a:ea typeface="Cambria Math" panose="02040503050406030204" pitchFamily="18" charset="0"/>
                        </a:rPr>
                        <m:t>×3</m:t>
                      </m:r>
                    </m:oMath>
                  </m:oMathPara>
                </a14:m>
                <a:endParaRPr lang="pt-BR" dirty="0"/>
              </a:p>
            </p:txBody>
          </p:sp>
        </mc:Choice>
        <mc:Fallback xmlns="">
          <p:sp>
            <p:nvSpPr>
              <p:cNvPr id="14" name="CaixaDeTexto 13">
                <a:extLst>
                  <a:ext uri="{FF2B5EF4-FFF2-40B4-BE49-F238E27FC236}">
                    <a16:creationId xmlns:a16="http://schemas.microsoft.com/office/drawing/2014/main" id="{C4ED1B6B-ADDA-0555-0D3C-655F9BE099D0}"/>
                  </a:ext>
                </a:extLst>
              </p:cNvPr>
              <p:cNvSpPr txBox="1">
                <a:spLocks noRot="1" noChangeAspect="1" noMove="1" noResize="1" noEditPoints="1" noAdjustHandles="1" noChangeArrowheads="1" noChangeShapeType="1" noTextEdit="1"/>
              </p:cNvSpPr>
              <p:nvPr/>
            </p:nvSpPr>
            <p:spPr>
              <a:xfrm>
                <a:off x="863735" y="3715612"/>
                <a:ext cx="1243014" cy="369332"/>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E6EFF395-28CF-5ECC-8A5B-88979EEE5E69}"/>
                  </a:ext>
                </a:extLst>
              </p:cNvPr>
              <p:cNvSpPr txBox="1"/>
              <p:nvPr/>
            </p:nvSpPr>
            <p:spPr>
              <a:xfrm>
                <a:off x="2590278" y="3535559"/>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b="0" i="0" smtClean="0">
                          <a:latin typeface="Cambria Math" panose="02040503050406030204" pitchFamily="18" charset="0"/>
                          <a:ea typeface="Cambria Math" panose="02040503050406030204" pitchFamily="18" charset="0"/>
                        </a:rPr>
                        <m:t>2</m:t>
                      </m:r>
                    </m:oMath>
                  </m:oMathPara>
                </a14:m>
                <a:endParaRPr lang="pt-BR" dirty="0"/>
              </a:p>
            </p:txBody>
          </p:sp>
        </mc:Choice>
        <mc:Fallback xmlns="">
          <p:sp>
            <p:nvSpPr>
              <p:cNvPr id="15" name="CaixaDeTexto 14">
                <a:extLst>
                  <a:ext uri="{FF2B5EF4-FFF2-40B4-BE49-F238E27FC236}">
                    <a16:creationId xmlns:a16="http://schemas.microsoft.com/office/drawing/2014/main" id="{E6EFF395-28CF-5ECC-8A5B-88979EEE5E69}"/>
                  </a:ext>
                </a:extLst>
              </p:cNvPr>
              <p:cNvSpPr txBox="1">
                <a:spLocks noRot="1" noChangeAspect="1" noMove="1" noResize="1" noEditPoints="1" noAdjustHandles="1" noChangeArrowheads="1" noChangeShapeType="1" noTextEdit="1"/>
              </p:cNvSpPr>
              <p:nvPr/>
            </p:nvSpPr>
            <p:spPr>
              <a:xfrm>
                <a:off x="2590278" y="3535559"/>
                <a:ext cx="1243014"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2C10FA52-A477-AC9D-2463-3ABFBFC9F7F3}"/>
                  </a:ext>
                </a:extLst>
              </p:cNvPr>
              <p:cNvSpPr txBox="1"/>
              <p:nvPr/>
            </p:nvSpPr>
            <p:spPr>
              <a:xfrm>
                <a:off x="4134366" y="3534310"/>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b="0" i="0" smtClean="0">
                          <a:latin typeface="Cambria Math" panose="02040503050406030204" pitchFamily="18" charset="0"/>
                          <a:ea typeface="Cambria Math" panose="02040503050406030204" pitchFamily="18" charset="0"/>
                        </a:rPr>
                        <m:t>2</m:t>
                      </m:r>
                    </m:oMath>
                  </m:oMathPara>
                </a14:m>
                <a:endParaRPr lang="pt-BR" dirty="0"/>
              </a:p>
            </p:txBody>
          </p:sp>
        </mc:Choice>
        <mc:Fallback xmlns="">
          <p:sp>
            <p:nvSpPr>
              <p:cNvPr id="16" name="CaixaDeTexto 15">
                <a:extLst>
                  <a:ext uri="{FF2B5EF4-FFF2-40B4-BE49-F238E27FC236}">
                    <a16:creationId xmlns:a16="http://schemas.microsoft.com/office/drawing/2014/main" id="{2C10FA52-A477-AC9D-2463-3ABFBFC9F7F3}"/>
                  </a:ext>
                </a:extLst>
              </p:cNvPr>
              <p:cNvSpPr txBox="1">
                <a:spLocks noRot="1" noChangeAspect="1" noMove="1" noResize="1" noEditPoints="1" noAdjustHandles="1" noChangeArrowheads="1" noChangeShapeType="1" noTextEdit="1"/>
              </p:cNvSpPr>
              <p:nvPr/>
            </p:nvSpPr>
            <p:spPr>
              <a:xfrm>
                <a:off x="4134366" y="3534310"/>
                <a:ext cx="1243014" cy="369332"/>
              </a:xfrm>
              <a:prstGeom prst="rect">
                <a:avLst/>
              </a:prstGeom>
              <a:blipFill>
                <a:blip r:embed="rId9"/>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7350344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982808-ADC1-D99A-5EBB-CF8814C45545}"/>
              </a:ext>
            </a:extLst>
          </p:cNvPr>
          <p:cNvSpPr>
            <a:spLocks noGrp="1"/>
          </p:cNvSpPr>
          <p:nvPr>
            <p:ph type="title"/>
          </p:nvPr>
        </p:nvSpPr>
        <p:spPr/>
        <p:txBody>
          <a:bodyPr/>
          <a:lstStyle/>
          <a:p>
            <a:r>
              <a:rPr lang="pt-BR" i="1" dirty="0"/>
              <a:t>Padding</a:t>
            </a:r>
            <a:r>
              <a:rPr lang="pt-BR" dirty="0"/>
              <a:t> ou preenchimento</a:t>
            </a:r>
          </a:p>
        </p:txBody>
      </p:sp>
      <p:sp>
        <p:nvSpPr>
          <p:cNvPr id="3" name="Espaço Reservado para Conteúdo 2">
            <a:extLst>
              <a:ext uri="{FF2B5EF4-FFF2-40B4-BE49-F238E27FC236}">
                <a16:creationId xmlns:a16="http://schemas.microsoft.com/office/drawing/2014/main" id="{C9B1FE04-F6F1-AF10-F6F0-40369D98189E}"/>
              </a:ext>
            </a:extLst>
          </p:cNvPr>
          <p:cNvSpPr>
            <a:spLocks noGrp="1"/>
          </p:cNvSpPr>
          <p:nvPr>
            <p:ph idx="1"/>
          </p:nvPr>
        </p:nvSpPr>
        <p:spPr>
          <a:xfrm>
            <a:off x="5986020" y="1825624"/>
            <a:ext cx="6040879" cy="5032375"/>
          </a:xfrm>
        </p:spPr>
        <p:txBody>
          <a:bodyPr>
            <a:normAutofit/>
          </a:bodyPr>
          <a:lstStyle/>
          <a:p>
            <a:r>
              <a:rPr lang="pt-BR" b="1" i="1" dirty="0">
                <a:solidFill>
                  <a:srgbClr val="00B050"/>
                </a:solidFill>
                <a:effectLst/>
              </a:rPr>
              <a:t>Pixels de preenchimento são adicionados ao redor da borda da imagem de entrada ou do mapa de características</a:t>
            </a:r>
            <a:r>
              <a:rPr lang="pt-BR" b="0" i="0" dirty="0">
                <a:effectLst/>
              </a:rPr>
              <a:t>, aumentando assim seu tamanho efetivo.</a:t>
            </a:r>
          </a:p>
          <a:p>
            <a:r>
              <a:rPr lang="pt-BR" b="0" i="0" dirty="0">
                <a:effectLst/>
              </a:rPr>
              <a:t>Existem muitas técnicas de preenchimento, mas a abordagem mais comumente usada é o </a:t>
            </a:r>
            <a:r>
              <a:rPr lang="pt-BR" b="1" i="1" dirty="0">
                <a:solidFill>
                  <a:srgbClr val="00B050"/>
                </a:solidFill>
                <a:effectLst/>
              </a:rPr>
              <a:t>preenchimento com zero </a:t>
            </a:r>
            <a:r>
              <a:rPr lang="pt-BR" b="0" i="0" dirty="0">
                <a:effectLst/>
              </a:rPr>
              <a:t>devido ao seu </a:t>
            </a:r>
            <a:r>
              <a:rPr lang="pt-BR" b="1" i="1" dirty="0">
                <a:solidFill>
                  <a:srgbClr val="00B050"/>
                </a:solidFill>
                <a:effectLst/>
              </a:rPr>
              <a:t>desempenho</a:t>
            </a:r>
            <a:r>
              <a:rPr lang="pt-BR" b="0" i="0" dirty="0">
                <a:effectLst/>
              </a:rPr>
              <a:t>, </a:t>
            </a:r>
            <a:r>
              <a:rPr lang="pt-BR" b="1" i="1" dirty="0">
                <a:solidFill>
                  <a:srgbClr val="00B050"/>
                </a:solidFill>
                <a:effectLst/>
              </a:rPr>
              <a:t>simplicidade</a:t>
            </a:r>
            <a:r>
              <a:rPr lang="pt-BR" b="0" i="0" dirty="0">
                <a:effectLst/>
              </a:rPr>
              <a:t> e </a:t>
            </a:r>
            <a:r>
              <a:rPr lang="pt-BR" b="1" i="1" dirty="0">
                <a:solidFill>
                  <a:srgbClr val="00B050"/>
                </a:solidFill>
                <a:effectLst/>
              </a:rPr>
              <a:t>eficiência computacional</a:t>
            </a:r>
            <a:r>
              <a:rPr lang="pt-BR" b="0" i="0" dirty="0">
                <a:effectLst/>
              </a:rPr>
              <a:t>.</a:t>
            </a:r>
          </a:p>
        </p:txBody>
      </p:sp>
      <p:pic>
        <p:nvPicPr>
          <p:cNvPr id="8" name="Imagem 7">
            <a:extLst>
              <a:ext uri="{FF2B5EF4-FFF2-40B4-BE49-F238E27FC236}">
                <a16:creationId xmlns:a16="http://schemas.microsoft.com/office/drawing/2014/main" id="{EAB74EFF-E455-33C2-AFC2-73AA721432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599" y="2578688"/>
            <a:ext cx="4630234" cy="2926108"/>
          </a:xfrm>
          <a:prstGeom prst="rect">
            <a:avLst/>
          </a:prstGeom>
        </p:spPr>
      </p:pic>
    </p:spTree>
    <p:extLst>
      <p:ext uri="{BB962C8B-B14F-4D97-AF65-F5344CB8AC3E}">
        <p14:creationId xmlns:p14="http://schemas.microsoft.com/office/powerpoint/2010/main" val="2337625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B9476-4706-8E81-221F-E5040AB27D23}"/>
              </a:ext>
            </a:extLst>
          </p:cNvPr>
          <p:cNvSpPr>
            <a:spLocks noGrp="1"/>
          </p:cNvSpPr>
          <p:nvPr>
            <p:ph type="title"/>
          </p:nvPr>
        </p:nvSpPr>
        <p:spPr/>
        <p:txBody>
          <a:bodyPr/>
          <a:lstStyle/>
          <a:p>
            <a:r>
              <a:rPr lang="pt-BR" dirty="0"/>
              <a:t>Padrões globais</a:t>
            </a:r>
          </a:p>
        </p:txBody>
      </p:sp>
      <p:sp>
        <p:nvSpPr>
          <p:cNvPr id="3" name="Espaço Reservado para Conteúdo 2">
            <a:extLst>
              <a:ext uri="{FF2B5EF4-FFF2-40B4-BE49-F238E27FC236}">
                <a16:creationId xmlns:a16="http://schemas.microsoft.com/office/drawing/2014/main" id="{3DB90306-31A3-7468-D521-F26B9341F612}"/>
              </a:ext>
            </a:extLst>
          </p:cNvPr>
          <p:cNvSpPr>
            <a:spLocks noGrp="1"/>
          </p:cNvSpPr>
          <p:nvPr>
            <p:ph idx="1"/>
          </p:nvPr>
        </p:nvSpPr>
        <p:spPr>
          <a:xfrm>
            <a:off x="5845996" y="1690688"/>
            <a:ext cx="6167328" cy="5167311"/>
          </a:xfrm>
        </p:spPr>
        <p:txBody>
          <a:bodyPr>
            <a:normAutofit/>
          </a:bodyPr>
          <a:lstStyle/>
          <a:p>
            <a:r>
              <a:rPr lang="pt-BR" dirty="0" err="1"/>
              <a:t>DNNs</a:t>
            </a:r>
            <a:r>
              <a:rPr lang="pt-BR" dirty="0"/>
              <a:t> </a:t>
            </a:r>
            <a:r>
              <a:rPr lang="pt-BR" b="1" i="1" dirty="0">
                <a:solidFill>
                  <a:srgbClr val="7030A0"/>
                </a:solidFill>
              </a:rPr>
              <a:t>não levam em consideração a estrutura espacial dos dados</a:t>
            </a:r>
            <a:r>
              <a:rPr lang="pt-BR" dirty="0"/>
              <a:t>.</a:t>
            </a:r>
          </a:p>
          <a:p>
            <a:r>
              <a:rPr lang="pt-BR" dirty="0"/>
              <a:t>Elas </a:t>
            </a:r>
            <a:r>
              <a:rPr lang="pt-BR" b="1" i="1" dirty="0">
                <a:solidFill>
                  <a:srgbClr val="00B050"/>
                </a:solidFill>
              </a:rPr>
              <a:t>tratam</a:t>
            </a:r>
            <a:r>
              <a:rPr lang="pt-BR" dirty="0"/>
              <a:t> </a:t>
            </a:r>
            <a:r>
              <a:rPr lang="pt-BR" b="1" i="1" dirty="0">
                <a:solidFill>
                  <a:srgbClr val="00B050"/>
                </a:solidFill>
              </a:rPr>
              <a:t>pixels de entrada distantes</a:t>
            </a:r>
            <a:r>
              <a:rPr lang="pt-BR" dirty="0"/>
              <a:t> uns dos outros </a:t>
            </a:r>
            <a:r>
              <a:rPr lang="pt-BR" b="1" i="1" dirty="0">
                <a:solidFill>
                  <a:srgbClr val="00B050"/>
                </a:solidFill>
              </a:rPr>
              <a:t>da mesma forma que pixels próximos</a:t>
            </a:r>
            <a:r>
              <a:rPr lang="pt-BR" dirty="0"/>
              <a:t>.</a:t>
            </a:r>
          </a:p>
          <a:p>
            <a:r>
              <a:rPr lang="pt-BR" dirty="0"/>
              <a:t>Por exemplo, se embaralharmos os </a:t>
            </a:r>
            <a:r>
              <a:rPr lang="pt-BR" i="1" dirty="0"/>
              <a:t>pixels</a:t>
            </a:r>
            <a:r>
              <a:rPr lang="pt-BR" dirty="0"/>
              <a:t> das imagens de entrada de uma DNN treinada para classificar imagens de gatos e cachorros, ela ainda identificará os animais, mesmo as imagens não mais fazendo sentido visual algum.</a:t>
            </a:r>
          </a:p>
        </p:txBody>
      </p:sp>
      <p:pic>
        <p:nvPicPr>
          <p:cNvPr id="1032" name="Picture 8" descr="Cat Sounds:Amazon.com.br:Appstore for Android">
            <a:extLst>
              <a:ext uri="{FF2B5EF4-FFF2-40B4-BE49-F238E27FC236}">
                <a16:creationId xmlns:a16="http://schemas.microsoft.com/office/drawing/2014/main" id="{A7970926-2B3A-AEDE-AC8B-A2A98FA1FF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779" t="7842" r="18218" b="8662"/>
          <a:stretch/>
        </p:blipFill>
        <p:spPr bwMode="auto">
          <a:xfrm>
            <a:off x="1407560" y="2002400"/>
            <a:ext cx="2686050" cy="3504074"/>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a:extLst>
              <a:ext uri="{FF2B5EF4-FFF2-40B4-BE49-F238E27FC236}">
                <a16:creationId xmlns:a16="http://schemas.microsoft.com/office/drawing/2014/main" id="{CD4003C3-0C7C-1D8E-74B7-646F03CF6A54}"/>
              </a:ext>
            </a:extLst>
          </p:cNvPr>
          <p:cNvSpPr/>
          <p:nvPr/>
        </p:nvSpPr>
        <p:spPr>
          <a:xfrm>
            <a:off x="1407560" y="2002399"/>
            <a:ext cx="2686050" cy="3504073"/>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4633687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982808-ADC1-D99A-5EBB-CF8814C45545}"/>
              </a:ext>
            </a:extLst>
          </p:cNvPr>
          <p:cNvSpPr>
            <a:spLocks noGrp="1"/>
          </p:cNvSpPr>
          <p:nvPr>
            <p:ph type="title"/>
          </p:nvPr>
        </p:nvSpPr>
        <p:spPr/>
        <p:txBody>
          <a:bodyPr/>
          <a:lstStyle/>
          <a:p>
            <a:r>
              <a:rPr lang="pt-BR" i="1" dirty="0"/>
              <a:t>Padding</a:t>
            </a:r>
            <a:r>
              <a:rPr lang="pt-BR" dirty="0"/>
              <a:t> ou preenchimento</a:t>
            </a:r>
          </a:p>
        </p:txBody>
      </p:sp>
      <p:sp>
        <p:nvSpPr>
          <p:cNvPr id="3" name="Espaço Reservado para Conteúdo 2">
            <a:extLst>
              <a:ext uri="{FF2B5EF4-FFF2-40B4-BE49-F238E27FC236}">
                <a16:creationId xmlns:a16="http://schemas.microsoft.com/office/drawing/2014/main" id="{C9B1FE04-F6F1-AF10-F6F0-40369D98189E}"/>
              </a:ext>
            </a:extLst>
          </p:cNvPr>
          <p:cNvSpPr>
            <a:spLocks noGrp="1"/>
          </p:cNvSpPr>
          <p:nvPr>
            <p:ph idx="1"/>
          </p:nvPr>
        </p:nvSpPr>
        <p:spPr>
          <a:xfrm>
            <a:off x="6268824" y="1825624"/>
            <a:ext cx="5758075" cy="5032375"/>
          </a:xfrm>
        </p:spPr>
        <p:txBody>
          <a:bodyPr>
            <a:normAutofit/>
          </a:bodyPr>
          <a:lstStyle/>
          <a:p>
            <a:r>
              <a:rPr lang="pt-BR" b="0" i="0" dirty="0">
                <a:effectLst/>
              </a:rPr>
              <a:t>O </a:t>
            </a:r>
            <a:r>
              <a:rPr lang="pt-BR" b="1" i="1" dirty="0">
                <a:solidFill>
                  <a:srgbClr val="7030A0"/>
                </a:solidFill>
                <a:effectLst/>
              </a:rPr>
              <a:t>padding</a:t>
            </a:r>
            <a:r>
              <a:rPr lang="pt-BR" b="0" i="0" dirty="0">
                <a:effectLst/>
              </a:rPr>
              <a:t> </a:t>
            </a:r>
            <a:r>
              <a:rPr lang="pt-BR" dirty="0"/>
              <a:t>é usado </a:t>
            </a:r>
            <a:r>
              <a:rPr lang="pt-BR" b="0" i="0" dirty="0">
                <a:effectLst/>
              </a:rPr>
              <a:t>para </a:t>
            </a:r>
            <a:r>
              <a:rPr lang="pt-BR" b="1" i="1" dirty="0">
                <a:solidFill>
                  <a:srgbClr val="00B050"/>
                </a:solidFill>
                <a:effectLst/>
              </a:rPr>
              <a:t>controlar o tamanho dos mapas de características </a:t>
            </a:r>
            <a:r>
              <a:rPr lang="pt-BR" b="0" i="0" dirty="0">
                <a:effectLst/>
              </a:rPr>
              <a:t>após uma camada convolucional</a:t>
            </a:r>
            <a:r>
              <a:rPr lang="pt-BR" dirty="0"/>
              <a:t>.</a:t>
            </a:r>
            <a:endParaRPr lang="pt-BR" b="0" i="0" dirty="0">
              <a:effectLst/>
            </a:endParaRPr>
          </a:p>
          <a:p>
            <a:r>
              <a:rPr lang="pt-BR" b="0" i="0" dirty="0">
                <a:effectLst/>
              </a:rPr>
              <a:t>Em tarefas de </a:t>
            </a:r>
            <a:r>
              <a:rPr lang="pt-BR" b="1" i="1" dirty="0">
                <a:solidFill>
                  <a:srgbClr val="00B050"/>
                </a:solidFill>
                <a:effectLst/>
              </a:rPr>
              <a:t>classificação de imagens</a:t>
            </a:r>
            <a:r>
              <a:rPr lang="pt-BR" b="0" i="0" dirty="0">
                <a:effectLst/>
              </a:rPr>
              <a:t>, é comum aplicar </a:t>
            </a:r>
            <a:r>
              <a:rPr lang="pt-BR" b="0" i="1" dirty="0">
                <a:effectLst/>
              </a:rPr>
              <a:t>padding</a:t>
            </a:r>
            <a:r>
              <a:rPr lang="pt-BR" b="0" i="0" dirty="0">
                <a:effectLst/>
              </a:rPr>
              <a:t> nas </a:t>
            </a:r>
            <a:r>
              <a:rPr lang="pt-BR" b="1" i="1" dirty="0">
                <a:solidFill>
                  <a:srgbClr val="00B050"/>
                </a:solidFill>
                <a:effectLst/>
              </a:rPr>
              <a:t>camadas iniciais para </a:t>
            </a:r>
            <a:r>
              <a:rPr lang="pt-BR" b="1" i="1" dirty="0">
                <a:solidFill>
                  <a:srgbClr val="7030A0"/>
                </a:solidFill>
                <a:effectLst/>
              </a:rPr>
              <a:t>preservar informações de borda</a:t>
            </a:r>
            <a:r>
              <a:rPr lang="pt-BR" b="0" i="0" dirty="0">
                <a:effectLst/>
              </a:rPr>
              <a:t>, enquanto </a:t>
            </a:r>
            <a:r>
              <a:rPr lang="pt-BR" b="1" i="1" dirty="0">
                <a:solidFill>
                  <a:srgbClr val="00B050"/>
                </a:solidFill>
                <a:effectLst/>
              </a:rPr>
              <a:t>camadas finais não o aplicam</a:t>
            </a:r>
            <a:r>
              <a:rPr lang="pt-BR" b="0" i="0" dirty="0">
                <a:effectLst/>
              </a:rPr>
              <a:t> para reduzir a dimensionalidade.</a:t>
            </a:r>
            <a:endParaRPr lang="pt-BR" dirty="0"/>
          </a:p>
        </p:txBody>
      </p:sp>
      <p:pic>
        <p:nvPicPr>
          <p:cNvPr id="5" name="Imagem 4">
            <a:extLst>
              <a:ext uri="{FF2B5EF4-FFF2-40B4-BE49-F238E27FC236}">
                <a16:creationId xmlns:a16="http://schemas.microsoft.com/office/drawing/2014/main" id="{5332B5C4-324A-4155-5F14-EFB8FFAFBC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615" y="2526386"/>
            <a:ext cx="5645562" cy="3054282"/>
          </a:xfrm>
          <a:prstGeom prst="rect">
            <a:avLst/>
          </a:prstGeom>
        </p:spPr>
      </p:pic>
    </p:spTree>
    <p:extLst>
      <p:ext uri="{BB962C8B-B14F-4D97-AF65-F5344CB8AC3E}">
        <p14:creationId xmlns:p14="http://schemas.microsoft.com/office/powerpoint/2010/main" val="31555548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9867DE-93F9-6F75-29F2-7E94E1E64828}"/>
              </a:ext>
            </a:extLst>
          </p:cNvPr>
          <p:cNvSpPr>
            <a:spLocks noGrp="1"/>
          </p:cNvSpPr>
          <p:nvPr>
            <p:ph type="title"/>
          </p:nvPr>
        </p:nvSpPr>
        <p:spPr/>
        <p:txBody>
          <a:bodyPr/>
          <a:lstStyle/>
          <a:p>
            <a:r>
              <a:rPr lang="pt-BR" dirty="0"/>
              <a:t>Camadas densas</a:t>
            </a:r>
          </a:p>
        </p:txBody>
      </p:sp>
      <p:sp>
        <p:nvSpPr>
          <p:cNvPr id="3" name="Espaço Reservado para Conteúdo 2">
            <a:extLst>
              <a:ext uri="{FF2B5EF4-FFF2-40B4-BE49-F238E27FC236}">
                <a16:creationId xmlns:a16="http://schemas.microsoft.com/office/drawing/2014/main" id="{2DCB2729-0EA2-C0DE-BA82-4BE3E7D0CA05}"/>
              </a:ext>
            </a:extLst>
          </p:cNvPr>
          <p:cNvSpPr>
            <a:spLocks noGrp="1"/>
          </p:cNvSpPr>
          <p:nvPr>
            <p:ph idx="1"/>
          </p:nvPr>
        </p:nvSpPr>
        <p:spPr>
          <a:xfrm>
            <a:off x="6414916" y="1825624"/>
            <a:ext cx="5605848" cy="5032375"/>
          </a:xfrm>
        </p:spPr>
        <p:txBody>
          <a:bodyPr>
            <a:normAutofit lnSpcReduction="10000"/>
          </a:bodyPr>
          <a:lstStyle/>
          <a:p>
            <a:r>
              <a:rPr lang="pt-BR" b="0" i="0" dirty="0">
                <a:effectLst/>
              </a:rPr>
              <a:t>Depois das camadas convolucionais, as CNN apresentam </a:t>
            </a:r>
            <a:r>
              <a:rPr lang="pt-BR" b="1" i="1" dirty="0">
                <a:solidFill>
                  <a:srgbClr val="00B050"/>
                </a:solidFill>
                <a:effectLst/>
              </a:rPr>
              <a:t>algumas camadas densas</a:t>
            </a:r>
            <a:r>
              <a:rPr lang="pt-BR" b="0" i="0" dirty="0">
                <a:effectLst/>
              </a:rPr>
              <a:t>.</a:t>
            </a:r>
          </a:p>
          <a:p>
            <a:r>
              <a:rPr lang="pt-BR" b="0" i="0" dirty="0">
                <a:effectLst/>
              </a:rPr>
              <a:t>Elas são responsáveis por </a:t>
            </a:r>
            <a:r>
              <a:rPr lang="pt-BR" b="1" i="1" dirty="0">
                <a:solidFill>
                  <a:srgbClr val="00B050"/>
                </a:solidFill>
                <a:effectLst/>
              </a:rPr>
              <a:t>realizar a classificação ou regressão</a:t>
            </a:r>
            <a:r>
              <a:rPr lang="pt-BR" b="0" i="0" dirty="0">
                <a:effectLst/>
              </a:rPr>
              <a:t> propriamente dita.</a:t>
            </a:r>
          </a:p>
          <a:p>
            <a:r>
              <a:rPr lang="pt-BR" b="0" i="0" dirty="0">
                <a:effectLst/>
              </a:rPr>
              <a:t>As camadas densas </a:t>
            </a:r>
            <a:r>
              <a:rPr lang="pt-BR" b="1" i="1" dirty="0">
                <a:solidFill>
                  <a:srgbClr val="00B050"/>
                </a:solidFill>
                <a:effectLst/>
              </a:rPr>
              <a:t>recebem as características extraídas pelas camadas convolucionais e </a:t>
            </a:r>
            <a:r>
              <a:rPr lang="pt-BR" b="1" i="1" dirty="0">
                <a:solidFill>
                  <a:srgbClr val="7030A0"/>
                </a:solidFill>
                <a:effectLst/>
              </a:rPr>
              <a:t>combinam essas informações para aprender padrões</a:t>
            </a:r>
            <a:r>
              <a:rPr lang="pt-BR" b="0" i="0" dirty="0">
                <a:solidFill>
                  <a:srgbClr val="7030A0"/>
                </a:solidFill>
                <a:effectLst/>
              </a:rPr>
              <a:t> </a:t>
            </a:r>
            <a:r>
              <a:rPr lang="pt-BR" b="0" i="0" dirty="0">
                <a:effectLst/>
              </a:rPr>
              <a:t>complexos e realizar a tarefa de classificação ou regressão.</a:t>
            </a:r>
          </a:p>
        </p:txBody>
      </p:sp>
      <p:pic>
        <p:nvPicPr>
          <p:cNvPr id="5122" name="Picture 2" descr="Convolutional Neural Network | Deep Learning | Developers Breach">
            <a:extLst>
              <a:ext uri="{FF2B5EF4-FFF2-40B4-BE49-F238E27FC236}">
                <a16:creationId xmlns:a16="http://schemas.microsoft.com/office/drawing/2014/main" id="{22ABAFD7-F3F3-213A-E35A-11DCC2477E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414" y="2459402"/>
            <a:ext cx="6243680" cy="2934529"/>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33E545DB-A81A-570A-9B42-6A00170BFF5F}"/>
              </a:ext>
            </a:extLst>
          </p:cNvPr>
          <p:cNvSpPr/>
          <p:nvPr/>
        </p:nvSpPr>
        <p:spPr>
          <a:xfrm>
            <a:off x="219074" y="4929188"/>
            <a:ext cx="3802857" cy="35242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a:extLst>
              <a:ext uri="{FF2B5EF4-FFF2-40B4-BE49-F238E27FC236}">
                <a16:creationId xmlns:a16="http://schemas.microsoft.com/office/drawing/2014/main" id="{B82B671A-25C0-2923-645A-F46D5C28DAE3}"/>
              </a:ext>
            </a:extLst>
          </p:cNvPr>
          <p:cNvSpPr/>
          <p:nvPr/>
        </p:nvSpPr>
        <p:spPr>
          <a:xfrm>
            <a:off x="4078840" y="4929188"/>
            <a:ext cx="1393274" cy="35242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440876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98294E-A2EC-1502-33A1-CE8905F02228}"/>
              </a:ext>
            </a:extLst>
          </p:cNvPr>
          <p:cNvSpPr>
            <a:spLocks noGrp="1"/>
          </p:cNvSpPr>
          <p:nvPr>
            <p:ph type="title"/>
          </p:nvPr>
        </p:nvSpPr>
        <p:spPr/>
        <p:txBody>
          <a:bodyPr/>
          <a:lstStyle/>
          <a:p>
            <a:r>
              <a:rPr lang="pt-BR" dirty="0"/>
              <a:t>Os filtros são aprendidos!</a:t>
            </a:r>
          </a:p>
        </p:txBody>
      </p:sp>
      <p:sp>
        <p:nvSpPr>
          <p:cNvPr id="3" name="Espaço Reservado para Conteúdo 2">
            <a:extLst>
              <a:ext uri="{FF2B5EF4-FFF2-40B4-BE49-F238E27FC236}">
                <a16:creationId xmlns:a16="http://schemas.microsoft.com/office/drawing/2014/main" id="{79A41281-5AE9-F7D6-F75E-259E79DE9E36}"/>
              </a:ext>
            </a:extLst>
          </p:cNvPr>
          <p:cNvSpPr>
            <a:spLocks noGrp="1"/>
          </p:cNvSpPr>
          <p:nvPr>
            <p:ph idx="1"/>
          </p:nvPr>
        </p:nvSpPr>
        <p:spPr>
          <a:xfrm>
            <a:off x="838201" y="4625218"/>
            <a:ext cx="11176000" cy="2232782"/>
          </a:xfrm>
        </p:spPr>
        <p:txBody>
          <a:bodyPr>
            <a:normAutofit/>
          </a:bodyPr>
          <a:lstStyle/>
          <a:p>
            <a:r>
              <a:rPr lang="pt-BR" dirty="0"/>
              <a:t>Nós não precisamos definir os filtros manualmente. </a:t>
            </a:r>
          </a:p>
          <a:p>
            <a:r>
              <a:rPr lang="pt-BR" dirty="0"/>
              <a:t>Em vez disso, durante o </a:t>
            </a:r>
            <a:r>
              <a:rPr lang="pt-BR" b="1" i="1" dirty="0">
                <a:solidFill>
                  <a:srgbClr val="00B050"/>
                </a:solidFill>
              </a:rPr>
              <a:t>treinamento</a:t>
            </a:r>
            <a:r>
              <a:rPr lang="pt-BR" dirty="0"/>
              <a:t>, as </a:t>
            </a:r>
            <a:r>
              <a:rPr lang="pt-BR" b="1" i="1" dirty="0">
                <a:solidFill>
                  <a:srgbClr val="00B050"/>
                </a:solidFill>
              </a:rPr>
              <a:t>camadas convolucionais aprenderão automaticamente</a:t>
            </a:r>
            <a:r>
              <a:rPr lang="pt-BR" b="1" i="1" dirty="0"/>
              <a:t> </a:t>
            </a:r>
            <a:r>
              <a:rPr lang="pt-BR" dirty="0"/>
              <a:t>os </a:t>
            </a:r>
            <a:r>
              <a:rPr lang="pt-BR" b="1" i="1" dirty="0">
                <a:solidFill>
                  <a:srgbClr val="7030A0"/>
                </a:solidFill>
              </a:rPr>
              <a:t>kernels</a:t>
            </a:r>
            <a:r>
              <a:rPr lang="pt-BR" dirty="0"/>
              <a:t> mais úteis para sua tarefa, e as camadas acima (i.e., densas) aprenderão a combiná-los em padrões mais complexos.</a:t>
            </a:r>
          </a:p>
        </p:txBody>
      </p:sp>
      <p:pic>
        <p:nvPicPr>
          <p:cNvPr id="4" name="Picture 2" descr="Convolutional Neural Network | Deep Learning | Developers Breach">
            <a:extLst>
              <a:ext uri="{FF2B5EF4-FFF2-40B4-BE49-F238E27FC236}">
                <a16:creationId xmlns:a16="http://schemas.microsoft.com/office/drawing/2014/main" id="{2FFBC0E7-4DB0-5196-082A-77A36C9045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4160" y="1567398"/>
            <a:ext cx="6243680" cy="2934529"/>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4">
            <a:extLst>
              <a:ext uri="{FF2B5EF4-FFF2-40B4-BE49-F238E27FC236}">
                <a16:creationId xmlns:a16="http://schemas.microsoft.com/office/drawing/2014/main" id="{E513F9B7-5E9E-B422-D6B4-AFA521A8DE64}"/>
              </a:ext>
            </a:extLst>
          </p:cNvPr>
          <p:cNvSpPr/>
          <p:nvPr/>
        </p:nvSpPr>
        <p:spPr>
          <a:xfrm>
            <a:off x="3043239" y="4034934"/>
            <a:ext cx="3824634" cy="35242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a:extLst>
              <a:ext uri="{FF2B5EF4-FFF2-40B4-BE49-F238E27FC236}">
                <a16:creationId xmlns:a16="http://schemas.microsoft.com/office/drawing/2014/main" id="{EC6DB7A4-20CE-0C35-A356-99094F500E4B}"/>
              </a:ext>
            </a:extLst>
          </p:cNvPr>
          <p:cNvSpPr/>
          <p:nvPr/>
        </p:nvSpPr>
        <p:spPr>
          <a:xfrm>
            <a:off x="6910492" y="4034934"/>
            <a:ext cx="1393274" cy="35242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5967717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0AA258-CFED-0708-A8AE-D122F0A03D6F}"/>
              </a:ext>
            </a:extLst>
          </p:cNvPr>
          <p:cNvSpPr>
            <a:spLocks noGrp="1"/>
          </p:cNvSpPr>
          <p:nvPr>
            <p:ph type="title"/>
          </p:nvPr>
        </p:nvSpPr>
        <p:spPr/>
        <p:txBody>
          <a:bodyPr/>
          <a:lstStyle/>
          <a:p>
            <a:r>
              <a:rPr lang="pt-BR" dirty="0"/>
              <a:t>Explorando </a:t>
            </a:r>
            <a:r>
              <a:rPr lang="pt-BR"/>
              <a:t>CNNs</a:t>
            </a:r>
            <a:endParaRPr lang="pt-BR" dirty="0"/>
          </a:p>
        </p:txBody>
      </p:sp>
      <p:sp>
        <p:nvSpPr>
          <p:cNvPr id="3" name="Espaço Reservado para Conteúdo 2">
            <a:extLst>
              <a:ext uri="{FF2B5EF4-FFF2-40B4-BE49-F238E27FC236}">
                <a16:creationId xmlns:a16="http://schemas.microsoft.com/office/drawing/2014/main" id="{7220047D-C08F-9584-6306-30D203C0CF89}"/>
              </a:ext>
            </a:extLst>
          </p:cNvPr>
          <p:cNvSpPr>
            <a:spLocks noGrp="1"/>
          </p:cNvSpPr>
          <p:nvPr>
            <p:ph idx="1"/>
          </p:nvPr>
        </p:nvSpPr>
        <p:spPr>
          <a:xfrm>
            <a:off x="838199" y="1825625"/>
            <a:ext cx="10874339" cy="4351338"/>
          </a:xfrm>
        </p:spPr>
        <p:txBody>
          <a:bodyPr/>
          <a:lstStyle/>
          <a:p>
            <a:r>
              <a:rPr lang="pt-BR" dirty="0"/>
              <a:t>CNN </a:t>
            </a:r>
            <a:r>
              <a:rPr lang="pt-BR" dirty="0" err="1"/>
              <a:t>Explainer</a:t>
            </a:r>
            <a:endParaRPr lang="pt-BR" dirty="0"/>
          </a:p>
          <a:p>
            <a:pPr lvl="1">
              <a:buFont typeface="Wingdings" panose="05000000000000000000" pitchFamily="2" charset="2"/>
              <a:buChar char="§"/>
            </a:pPr>
            <a:r>
              <a:rPr lang="pt-BR" dirty="0">
                <a:solidFill>
                  <a:srgbClr val="0563C1"/>
                </a:solidFill>
                <a:hlinkClick r:id="rId2"/>
              </a:rPr>
              <a:t>https</a:t>
            </a:r>
            <a:r>
              <a:rPr lang="pt-BR" dirty="0">
                <a:hlinkClick r:id="rId2"/>
              </a:rPr>
              <a:t>://poloclub.github.io/cnn-explainer/ </a:t>
            </a:r>
            <a:endParaRPr lang="pt-BR" dirty="0"/>
          </a:p>
          <a:p>
            <a:r>
              <a:rPr lang="pt-BR" dirty="0" err="1"/>
              <a:t>ConvNetJS</a:t>
            </a:r>
            <a:r>
              <a:rPr lang="pt-BR" dirty="0"/>
              <a:t> MNIST demo</a:t>
            </a:r>
          </a:p>
          <a:p>
            <a:pPr lvl="1">
              <a:buFont typeface="Wingdings" panose="05000000000000000000" pitchFamily="2" charset="2"/>
              <a:buChar char="§"/>
            </a:pPr>
            <a:r>
              <a:rPr lang="pt-BR" dirty="0">
                <a:hlinkClick r:id="rId3"/>
              </a:rPr>
              <a:t>https://cs.stanford.edu/people/karpathy/convnetjs/demo/mnist.html</a:t>
            </a:r>
            <a:endParaRPr lang="pt-BR" dirty="0"/>
          </a:p>
          <a:p>
            <a:r>
              <a:rPr lang="pt-BR" dirty="0" err="1"/>
              <a:t>ConvNetJS</a:t>
            </a:r>
            <a:r>
              <a:rPr lang="pt-BR" dirty="0"/>
              <a:t> CIFAR-10 demo</a:t>
            </a:r>
          </a:p>
          <a:p>
            <a:pPr lvl="1">
              <a:buFont typeface="Wingdings" panose="05000000000000000000" pitchFamily="2" charset="2"/>
              <a:buChar char="§"/>
            </a:pPr>
            <a:r>
              <a:rPr lang="pt-BR" dirty="0">
                <a:hlinkClick r:id="rId4"/>
              </a:rPr>
              <a:t>https://cs.stanford.edu/people/karpathy/convnetj</a:t>
            </a:r>
            <a:r>
              <a:rPr lang="pt-BR" dirty="0"/>
              <a:t> </a:t>
            </a:r>
            <a:br>
              <a:rPr lang="pt-BR" dirty="0"/>
            </a:br>
            <a:endParaRPr lang="pt-BR" dirty="0"/>
          </a:p>
        </p:txBody>
      </p:sp>
    </p:spTree>
    <p:extLst>
      <p:ext uri="{BB962C8B-B14F-4D97-AF65-F5344CB8AC3E}">
        <p14:creationId xmlns:p14="http://schemas.microsoft.com/office/powerpoint/2010/main" val="9175077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55BD9F-A5F9-C006-2D60-3988AFB742AA}"/>
              </a:ext>
            </a:extLst>
          </p:cNvPr>
          <p:cNvSpPr>
            <a:spLocks noGrp="1"/>
          </p:cNvSpPr>
          <p:nvPr>
            <p:ph type="title"/>
          </p:nvPr>
        </p:nvSpPr>
        <p:spPr/>
        <p:txBody>
          <a:bodyPr/>
          <a:lstStyle/>
          <a:p>
            <a:r>
              <a:rPr lang="pt-BR" dirty="0"/>
              <a:t>Atividades</a:t>
            </a:r>
          </a:p>
        </p:txBody>
      </p:sp>
      <p:sp>
        <p:nvSpPr>
          <p:cNvPr id="3" name="Espaço Reservado para Conteúdo 2">
            <a:extLst>
              <a:ext uri="{FF2B5EF4-FFF2-40B4-BE49-F238E27FC236}">
                <a16:creationId xmlns:a16="http://schemas.microsoft.com/office/drawing/2014/main" id="{DE398648-3AD3-9986-3010-6210876DC9B1}"/>
              </a:ext>
            </a:extLst>
          </p:cNvPr>
          <p:cNvSpPr>
            <a:spLocks noGrp="1"/>
          </p:cNvSpPr>
          <p:nvPr>
            <p:ph idx="1"/>
          </p:nvPr>
        </p:nvSpPr>
        <p:spPr>
          <a:xfrm>
            <a:off x="838200" y="1825625"/>
            <a:ext cx="10849304" cy="4351338"/>
          </a:xfrm>
        </p:spPr>
        <p:txBody>
          <a:bodyPr/>
          <a:lstStyle/>
          <a:p>
            <a:r>
              <a:rPr lang="pt-BR" dirty="0"/>
              <a:t>Quiz: “</a:t>
            </a:r>
            <a:r>
              <a:rPr lang="pt-BR" b="1" i="1" dirty="0"/>
              <a:t>TP557 – Introduzindo Convoluções</a:t>
            </a:r>
            <a:r>
              <a:rPr lang="pt-BR" dirty="0"/>
              <a:t>”.</a:t>
            </a:r>
          </a:p>
          <a:p>
            <a:r>
              <a:rPr lang="pt-BR" dirty="0">
                <a:hlinkClick r:id="rId3"/>
              </a:rPr>
              <a:t>Exercício: Redes neurais convolucionais</a:t>
            </a:r>
            <a:endParaRPr lang="pt-BR" dirty="0"/>
          </a:p>
        </p:txBody>
      </p:sp>
    </p:spTree>
    <p:extLst>
      <p:ext uri="{BB962C8B-B14F-4D97-AF65-F5344CB8AC3E}">
        <p14:creationId xmlns:p14="http://schemas.microsoft.com/office/powerpoint/2010/main" val="29185202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19759815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5991458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524000" y="1939565"/>
            <a:ext cx="9144000" cy="29788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Anexo I: Exemplo de classificação de imagens </a:t>
            </a:r>
            <a:endParaRPr lang="pt-BR" sz="6600" b="1" i="1" dirty="0"/>
          </a:p>
        </p:txBody>
      </p:sp>
    </p:spTree>
    <p:extLst>
      <p:ext uri="{BB962C8B-B14F-4D97-AF65-F5344CB8AC3E}">
        <p14:creationId xmlns:p14="http://schemas.microsoft.com/office/powerpoint/2010/main" val="13454634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DFDEE0-F22A-CFC7-3FC5-441368F0AF81}"/>
              </a:ext>
            </a:extLst>
          </p:cNvPr>
          <p:cNvSpPr>
            <a:spLocks noGrp="1"/>
          </p:cNvSpPr>
          <p:nvPr>
            <p:ph type="title"/>
          </p:nvPr>
        </p:nvSpPr>
        <p:spPr/>
        <p:txBody>
          <a:bodyPr/>
          <a:lstStyle/>
          <a:p>
            <a:r>
              <a:rPr lang="pt-BR" dirty="0"/>
              <a:t>Exemplo de classificação de imagens</a:t>
            </a:r>
          </a:p>
        </p:txBody>
      </p:sp>
      <p:sp>
        <p:nvSpPr>
          <p:cNvPr id="3" name="Espaço Reservado para Conteúdo 2">
            <a:extLst>
              <a:ext uri="{FF2B5EF4-FFF2-40B4-BE49-F238E27FC236}">
                <a16:creationId xmlns:a16="http://schemas.microsoft.com/office/drawing/2014/main" id="{20D6BBE4-2214-A808-8A9F-F5661EC22C43}"/>
              </a:ext>
            </a:extLst>
          </p:cNvPr>
          <p:cNvSpPr>
            <a:spLocks noGrp="1"/>
          </p:cNvSpPr>
          <p:nvPr>
            <p:ph idx="1"/>
          </p:nvPr>
        </p:nvSpPr>
        <p:spPr>
          <a:xfrm>
            <a:off x="6359703" y="1825624"/>
            <a:ext cx="5681609" cy="5032375"/>
          </a:xfrm>
        </p:spPr>
        <p:txBody>
          <a:bodyPr/>
          <a:lstStyle/>
          <a:p>
            <a:r>
              <a:rPr lang="pt-BR" dirty="0"/>
              <a:t>Para entender melhor o que uma camada de convolução faz, vamos considerar um exemplo simples.</a:t>
            </a:r>
          </a:p>
          <a:p>
            <a:r>
              <a:rPr lang="pt-BR" dirty="0"/>
              <a:t>Vamos supor que </a:t>
            </a:r>
            <a:r>
              <a:rPr lang="pt-BR" b="1" i="1" dirty="0">
                <a:solidFill>
                  <a:srgbClr val="00B050"/>
                </a:solidFill>
              </a:rPr>
              <a:t>não conhecemos o conteúdo da imagem </a:t>
            </a:r>
            <a:r>
              <a:rPr lang="pt-BR" dirty="0"/>
              <a:t>ao lado.</a:t>
            </a:r>
          </a:p>
          <a:p>
            <a:r>
              <a:rPr lang="pt-BR" dirty="0"/>
              <a:t>Isso foi simulado deixando-a embaçada.</a:t>
            </a:r>
          </a:p>
        </p:txBody>
      </p:sp>
      <p:pic>
        <p:nvPicPr>
          <p:cNvPr id="5" name="Imagem 4">
            <a:extLst>
              <a:ext uri="{FF2B5EF4-FFF2-40B4-BE49-F238E27FC236}">
                <a16:creationId xmlns:a16="http://schemas.microsoft.com/office/drawing/2014/main" id="{7EC23D52-74B1-2A6F-BA30-BEB43D2E019D}"/>
              </a:ext>
            </a:extLst>
          </p:cNvPr>
          <p:cNvPicPr>
            <a:picLocks/>
          </p:cNvPicPr>
          <p:nvPr/>
        </p:nvPicPr>
        <p:blipFill>
          <a:blip r:embed="rId2"/>
          <a:stretch>
            <a:fillRect/>
          </a:stretch>
        </p:blipFill>
        <p:spPr>
          <a:xfrm>
            <a:off x="1177247" y="2219218"/>
            <a:ext cx="3420000" cy="3420000"/>
          </a:xfrm>
          <a:prstGeom prst="rect">
            <a:avLst/>
          </a:prstGeom>
        </p:spPr>
      </p:pic>
    </p:spTree>
    <p:extLst>
      <p:ext uri="{BB962C8B-B14F-4D97-AF65-F5344CB8AC3E}">
        <p14:creationId xmlns:p14="http://schemas.microsoft.com/office/powerpoint/2010/main" val="30757981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DFDEE0-F22A-CFC7-3FC5-441368F0AF81}"/>
              </a:ext>
            </a:extLst>
          </p:cNvPr>
          <p:cNvSpPr>
            <a:spLocks noGrp="1"/>
          </p:cNvSpPr>
          <p:nvPr>
            <p:ph type="title"/>
          </p:nvPr>
        </p:nvSpPr>
        <p:spPr/>
        <p:txBody>
          <a:bodyPr/>
          <a:lstStyle/>
          <a:p>
            <a:r>
              <a:rPr lang="pt-BR" dirty="0"/>
              <a:t>Exemplo de classificação de imagens</a:t>
            </a:r>
          </a:p>
        </p:txBody>
      </p:sp>
      <p:sp>
        <p:nvSpPr>
          <p:cNvPr id="3" name="Espaço Reservado para Conteúdo 2">
            <a:extLst>
              <a:ext uri="{FF2B5EF4-FFF2-40B4-BE49-F238E27FC236}">
                <a16:creationId xmlns:a16="http://schemas.microsoft.com/office/drawing/2014/main" id="{20D6BBE4-2214-A808-8A9F-F5661EC22C43}"/>
              </a:ext>
            </a:extLst>
          </p:cNvPr>
          <p:cNvSpPr>
            <a:spLocks noGrp="1"/>
          </p:cNvSpPr>
          <p:nvPr>
            <p:ph idx="1"/>
          </p:nvPr>
        </p:nvSpPr>
        <p:spPr>
          <a:xfrm>
            <a:off x="6359703" y="1825624"/>
            <a:ext cx="5681609" cy="5032375"/>
          </a:xfrm>
        </p:spPr>
        <p:txBody>
          <a:bodyPr/>
          <a:lstStyle/>
          <a:p>
            <a:r>
              <a:rPr lang="pt-BR" dirty="0"/>
              <a:t>Então, digamos que haja um </a:t>
            </a:r>
            <a:r>
              <a:rPr lang="pt-BR" b="1" i="1" dirty="0">
                <a:solidFill>
                  <a:srgbClr val="00B050"/>
                </a:solidFill>
              </a:rPr>
              <a:t>filtro ou um conjunto de filtros </a:t>
            </a:r>
            <a:r>
              <a:rPr lang="pt-BR" dirty="0"/>
              <a:t>que ao serem passados sobre a imagem </a:t>
            </a:r>
            <a:r>
              <a:rPr lang="pt-BR" b="1" i="1" dirty="0">
                <a:solidFill>
                  <a:srgbClr val="00B050"/>
                </a:solidFill>
              </a:rPr>
              <a:t>extraem as características</a:t>
            </a:r>
            <a:r>
              <a:rPr lang="pt-BR" b="1" i="1" dirty="0"/>
              <a:t> </a:t>
            </a:r>
            <a:r>
              <a:rPr lang="pt-BR" dirty="0"/>
              <a:t>mostradas ao lado. </a:t>
            </a:r>
          </a:p>
          <a:p>
            <a:r>
              <a:rPr lang="pt-BR" dirty="0"/>
              <a:t>Como podemos ver, </a:t>
            </a:r>
            <a:r>
              <a:rPr lang="pt-BR" b="1" i="1" dirty="0">
                <a:solidFill>
                  <a:srgbClr val="00B050"/>
                </a:solidFill>
              </a:rPr>
              <a:t>são duas formas verticais</a:t>
            </a:r>
            <a:r>
              <a:rPr lang="pt-BR" dirty="0"/>
              <a:t>, que se parecem com pernas humanas.</a:t>
            </a:r>
          </a:p>
        </p:txBody>
      </p:sp>
      <p:pic>
        <p:nvPicPr>
          <p:cNvPr id="6" name="Imagem 5">
            <a:extLst>
              <a:ext uri="{FF2B5EF4-FFF2-40B4-BE49-F238E27FC236}">
                <a16:creationId xmlns:a16="http://schemas.microsoft.com/office/drawing/2014/main" id="{7CB6CBF7-2145-F591-A06C-A618EFC81915}"/>
              </a:ext>
            </a:extLst>
          </p:cNvPr>
          <p:cNvPicPr>
            <a:picLocks/>
          </p:cNvPicPr>
          <p:nvPr/>
        </p:nvPicPr>
        <p:blipFill>
          <a:blip r:embed="rId2"/>
          <a:stretch>
            <a:fillRect/>
          </a:stretch>
        </p:blipFill>
        <p:spPr>
          <a:xfrm>
            <a:off x="1187521" y="2132477"/>
            <a:ext cx="3420000" cy="3420000"/>
          </a:xfrm>
          <a:prstGeom prst="rect">
            <a:avLst/>
          </a:prstGeom>
        </p:spPr>
      </p:pic>
    </p:spTree>
    <p:extLst>
      <p:ext uri="{BB962C8B-B14F-4D97-AF65-F5344CB8AC3E}">
        <p14:creationId xmlns:p14="http://schemas.microsoft.com/office/powerpoint/2010/main" val="3012458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B9476-4706-8E81-221F-E5040AB27D23}"/>
              </a:ext>
            </a:extLst>
          </p:cNvPr>
          <p:cNvSpPr>
            <a:spLocks noGrp="1"/>
          </p:cNvSpPr>
          <p:nvPr>
            <p:ph type="title"/>
          </p:nvPr>
        </p:nvSpPr>
        <p:spPr/>
        <p:txBody>
          <a:bodyPr/>
          <a:lstStyle/>
          <a:p>
            <a:r>
              <a:rPr lang="pt-BR" dirty="0"/>
              <a:t>Localidade de referência</a:t>
            </a:r>
          </a:p>
        </p:txBody>
      </p:sp>
      <p:sp>
        <p:nvSpPr>
          <p:cNvPr id="3" name="Espaço Reservado para Conteúdo 2">
            <a:extLst>
              <a:ext uri="{FF2B5EF4-FFF2-40B4-BE49-F238E27FC236}">
                <a16:creationId xmlns:a16="http://schemas.microsoft.com/office/drawing/2014/main" id="{3DB90306-31A3-7468-D521-F26B9341F612}"/>
              </a:ext>
            </a:extLst>
          </p:cNvPr>
          <p:cNvSpPr>
            <a:spLocks noGrp="1"/>
          </p:cNvSpPr>
          <p:nvPr>
            <p:ph idx="1"/>
          </p:nvPr>
        </p:nvSpPr>
        <p:spPr>
          <a:xfrm>
            <a:off x="5496373" y="1690688"/>
            <a:ext cx="6576977" cy="5167311"/>
          </a:xfrm>
        </p:spPr>
        <p:txBody>
          <a:bodyPr>
            <a:normAutofit/>
          </a:bodyPr>
          <a:lstStyle/>
          <a:p>
            <a:r>
              <a:rPr lang="pt-BR" dirty="0" err="1"/>
              <a:t>DNNs</a:t>
            </a:r>
            <a:r>
              <a:rPr lang="pt-BR" dirty="0"/>
              <a:t> </a:t>
            </a:r>
            <a:r>
              <a:rPr lang="pt-BR" b="1" i="1" dirty="0">
                <a:solidFill>
                  <a:srgbClr val="00B050"/>
                </a:solidFill>
              </a:rPr>
              <a:t>ignoram a </a:t>
            </a:r>
            <a:r>
              <a:rPr lang="pt-BR" b="1" i="1" dirty="0">
                <a:solidFill>
                  <a:srgbClr val="7030A0"/>
                </a:solidFill>
              </a:rPr>
              <a:t>localidade de referência</a:t>
            </a:r>
            <a:r>
              <a:rPr lang="pt-BR" b="1" i="1" dirty="0">
                <a:solidFill>
                  <a:srgbClr val="00B050"/>
                </a:solidFill>
              </a:rPr>
              <a:t> </a:t>
            </a:r>
            <a:r>
              <a:rPr lang="pt-BR" dirty="0"/>
              <a:t>em dados com topologia de grade (e.g., imagens), tanto computacional (eficiência) quanto semanticamente (significado de cada região).</a:t>
            </a:r>
          </a:p>
          <a:p>
            <a:r>
              <a:rPr lang="pt-BR" b="1" i="1" dirty="0">
                <a:solidFill>
                  <a:srgbClr val="7030A0"/>
                </a:solidFill>
              </a:rPr>
              <a:t>Localidade de referência</a:t>
            </a:r>
            <a:r>
              <a:rPr lang="pt-BR" b="0" i="0" dirty="0">
                <a:effectLst/>
              </a:rPr>
              <a:t>: em dados com topologia de grade, </a:t>
            </a:r>
            <a:r>
              <a:rPr lang="pt-BR" b="1" i="1" dirty="0">
                <a:solidFill>
                  <a:srgbClr val="00B050"/>
                </a:solidFill>
                <a:effectLst/>
              </a:rPr>
              <a:t>informações próximas </a:t>
            </a:r>
            <a:r>
              <a:rPr lang="pt-BR" b="0" i="0" dirty="0">
                <a:effectLst/>
              </a:rPr>
              <a:t>umas das outras </a:t>
            </a:r>
            <a:r>
              <a:rPr lang="pt-BR" b="1" i="1" dirty="0">
                <a:solidFill>
                  <a:srgbClr val="00B050"/>
                </a:solidFill>
                <a:effectLst/>
              </a:rPr>
              <a:t>estão relacionadas</a:t>
            </a:r>
            <a:r>
              <a:rPr lang="pt-BR" b="0" i="0" dirty="0">
                <a:effectLst/>
              </a:rPr>
              <a:t>. </a:t>
            </a:r>
          </a:p>
          <a:p>
            <a:r>
              <a:rPr lang="pt-BR" b="0" i="0" dirty="0">
                <a:effectLst/>
              </a:rPr>
              <a:t>Por exemplo, em uma imagem, </a:t>
            </a:r>
            <a:r>
              <a:rPr lang="pt-BR" b="0" i="1" dirty="0">
                <a:effectLst/>
              </a:rPr>
              <a:t>pixels</a:t>
            </a:r>
            <a:r>
              <a:rPr lang="pt-BR" b="0" i="0" dirty="0">
                <a:effectLst/>
              </a:rPr>
              <a:t> vizinhos tendem a conter informações semelhantes e relacionadas.</a:t>
            </a:r>
            <a:endParaRPr lang="pt-BR" dirty="0"/>
          </a:p>
        </p:txBody>
      </p:sp>
      <p:pic>
        <p:nvPicPr>
          <p:cNvPr id="1032" name="Picture 8" descr="Cat Sounds:Amazon.com.br:Appstore for Android">
            <a:extLst>
              <a:ext uri="{FF2B5EF4-FFF2-40B4-BE49-F238E27FC236}">
                <a16:creationId xmlns:a16="http://schemas.microsoft.com/office/drawing/2014/main" id="{A7970926-2B3A-AEDE-AC8B-A2A98FA1FF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779" t="7842" r="18218" b="8662"/>
          <a:stretch/>
        </p:blipFill>
        <p:spPr bwMode="auto">
          <a:xfrm>
            <a:off x="1407560" y="2002400"/>
            <a:ext cx="2686050" cy="3504074"/>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a:extLst>
              <a:ext uri="{FF2B5EF4-FFF2-40B4-BE49-F238E27FC236}">
                <a16:creationId xmlns:a16="http://schemas.microsoft.com/office/drawing/2014/main" id="{CD4003C3-0C7C-1D8E-74B7-646F03CF6A54}"/>
              </a:ext>
            </a:extLst>
          </p:cNvPr>
          <p:cNvSpPr/>
          <p:nvPr/>
        </p:nvSpPr>
        <p:spPr>
          <a:xfrm>
            <a:off x="2498585" y="2002400"/>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89B771EE-0EBA-4D92-9502-0794CE05D00A}"/>
              </a:ext>
            </a:extLst>
          </p:cNvPr>
          <p:cNvSpPr/>
          <p:nvPr/>
        </p:nvSpPr>
        <p:spPr>
          <a:xfrm>
            <a:off x="2624585" y="29387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1A00E978-C90E-8E55-839D-00AD3033D2CC}"/>
              </a:ext>
            </a:extLst>
          </p:cNvPr>
          <p:cNvSpPr/>
          <p:nvPr/>
        </p:nvSpPr>
        <p:spPr>
          <a:xfrm>
            <a:off x="2810323" y="31907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96FCAC61-7225-5213-0F9A-14993EBBD0A2}"/>
              </a:ext>
            </a:extLst>
          </p:cNvPr>
          <p:cNvSpPr/>
          <p:nvPr/>
        </p:nvSpPr>
        <p:spPr>
          <a:xfrm>
            <a:off x="2750585" y="34427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a:extLst>
              <a:ext uri="{FF2B5EF4-FFF2-40B4-BE49-F238E27FC236}">
                <a16:creationId xmlns:a16="http://schemas.microsoft.com/office/drawing/2014/main" id="{0A74E7E2-1897-EF81-EA84-5E6CFA67601B}"/>
              </a:ext>
            </a:extLst>
          </p:cNvPr>
          <p:cNvSpPr/>
          <p:nvPr/>
        </p:nvSpPr>
        <p:spPr>
          <a:xfrm>
            <a:off x="1414064" y="44500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C53EDD42-B6EA-C25A-D2AA-5151E121664C}"/>
              </a:ext>
            </a:extLst>
          </p:cNvPr>
          <p:cNvSpPr/>
          <p:nvPr/>
        </p:nvSpPr>
        <p:spPr>
          <a:xfrm>
            <a:off x="2300735" y="51993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a:extLst>
              <a:ext uri="{FF2B5EF4-FFF2-40B4-BE49-F238E27FC236}">
                <a16:creationId xmlns:a16="http://schemas.microsoft.com/office/drawing/2014/main" id="{A020F276-B44C-12BD-B41F-27663F4CADAB}"/>
              </a:ext>
            </a:extLst>
          </p:cNvPr>
          <p:cNvSpPr/>
          <p:nvPr/>
        </p:nvSpPr>
        <p:spPr>
          <a:xfrm>
            <a:off x="3113356" y="51993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CBE0E914-7E1B-DA81-472B-5F87D15B86F7}"/>
              </a:ext>
            </a:extLst>
          </p:cNvPr>
          <p:cNvSpPr/>
          <p:nvPr/>
        </p:nvSpPr>
        <p:spPr>
          <a:xfrm>
            <a:off x="3239356" y="4316468"/>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FCE2FD66-A6F8-9ED4-968A-EA6ECE24713B}"/>
              </a:ext>
            </a:extLst>
          </p:cNvPr>
          <p:cNvSpPr/>
          <p:nvPr/>
        </p:nvSpPr>
        <p:spPr>
          <a:xfrm>
            <a:off x="3596135" y="2726850"/>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210333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DFDEE0-F22A-CFC7-3FC5-441368F0AF81}"/>
              </a:ext>
            </a:extLst>
          </p:cNvPr>
          <p:cNvSpPr>
            <a:spLocks noGrp="1"/>
          </p:cNvSpPr>
          <p:nvPr>
            <p:ph type="title"/>
          </p:nvPr>
        </p:nvSpPr>
        <p:spPr/>
        <p:txBody>
          <a:bodyPr/>
          <a:lstStyle/>
          <a:p>
            <a:r>
              <a:rPr lang="pt-BR" dirty="0"/>
              <a:t>Exemplo de classificação de imagens</a:t>
            </a:r>
          </a:p>
        </p:txBody>
      </p:sp>
      <p:sp>
        <p:nvSpPr>
          <p:cNvPr id="3" name="Espaço Reservado para Conteúdo 2">
            <a:extLst>
              <a:ext uri="{FF2B5EF4-FFF2-40B4-BE49-F238E27FC236}">
                <a16:creationId xmlns:a16="http://schemas.microsoft.com/office/drawing/2014/main" id="{20D6BBE4-2214-A808-8A9F-F5661EC22C43}"/>
              </a:ext>
            </a:extLst>
          </p:cNvPr>
          <p:cNvSpPr>
            <a:spLocks noGrp="1"/>
          </p:cNvSpPr>
          <p:nvPr>
            <p:ph idx="1"/>
          </p:nvPr>
        </p:nvSpPr>
        <p:spPr>
          <a:xfrm>
            <a:off x="5804899" y="1825624"/>
            <a:ext cx="6236413" cy="5032375"/>
          </a:xfrm>
        </p:spPr>
        <p:txBody>
          <a:bodyPr>
            <a:normAutofit/>
          </a:bodyPr>
          <a:lstStyle/>
          <a:p>
            <a:r>
              <a:rPr lang="pt-BR" dirty="0"/>
              <a:t>Na sequência, </a:t>
            </a:r>
            <a:r>
              <a:rPr lang="pt-BR" b="1" i="1" dirty="0">
                <a:solidFill>
                  <a:srgbClr val="00B050"/>
                </a:solidFill>
              </a:rPr>
              <a:t>outros filtros extraem as características</a:t>
            </a:r>
            <a:r>
              <a:rPr lang="pt-BR" dirty="0"/>
              <a:t> mostradas ao lado.</a:t>
            </a:r>
          </a:p>
          <a:p>
            <a:r>
              <a:rPr lang="pt-BR" dirty="0"/>
              <a:t>São pequenas formas cilíndricas que se projetam a partir de um cilindro maior.</a:t>
            </a:r>
          </a:p>
          <a:p>
            <a:r>
              <a:rPr lang="pt-BR" dirty="0"/>
              <a:t>Nosso </a:t>
            </a:r>
            <a:r>
              <a:rPr lang="pt-BR" b="1" i="1" dirty="0">
                <a:solidFill>
                  <a:srgbClr val="00B050"/>
                </a:solidFill>
              </a:rPr>
              <a:t>cérebro vê isso </a:t>
            </a:r>
            <a:r>
              <a:rPr lang="pt-BR" dirty="0"/>
              <a:t>e </a:t>
            </a:r>
            <a:r>
              <a:rPr lang="pt-BR" b="1" i="1" dirty="0">
                <a:solidFill>
                  <a:srgbClr val="00B050"/>
                </a:solidFill>
              </a:rPr>
              <a:t>instantaneamente classifica como mãos</a:t>
            </a:r>
            <a:r>
              <a:rPr lang="pt-BR" dirty="0"/>
              <a:t>.</a:t>
            </a:r>
          </a:p>
          <a:p>
            <a:r>
              <a:rPr lang="pt-BR" dirty="0"/>
              <a:t>Porém uma rede neural em treinamento ainda não sabe disso.</a:t>
            </a:r>
          </a:p>
          <a:p>
            <a:r>
              <a:rPr lang="pt-BR" dirty="0"/>
              <a:t>Ela apenas sabe que um filtro pode extrair essas características.</a:t>
            </a:r>
          </a:p>
        </p:txBody>
      </p:sp>
      <p:pic>
        <p:nvPicPr>
          <p:cNvPr id="5" name="Imagem 4">
            <a:extLst>
              <a:ext uri="{FF2B5EF4-FFF2-40B4-BE49-F238E27FC236}">
                <a16:creationId xmlns:a16="http://schemas.microsoft.com/office/drawing/2014/main" id="{9DCD6380-56B9-99E1-F2D6-BD5C81030980}"/>
              </a:ext>
            </a:extLst>
          </p:cNvPr>
          <p:cNvPicPr>
            <a:picLocks noChangeAspect="1"/>
          </p:cNvPicPr>
          <p:nvPr/>
        </p:nvPicPr>
        <p:blipFill>
          <a:blip r:embed="rId2"/>
          <a:stretch>
            <a:fillRect/>
          </a:stretch>
        </p:blipFill>
        <p:spPr>
          <a:xfrm>
            <a:off x="940941" y="2270588"/>
            <a:ext cx="3420000" cy="3420000"/>
          </a:xfrm>
          <a:prstGeom prst="rect">
            <a:avLst/>
          </a:prstGeom>
        </p:spPr>
      </p:pic>
    </p:spTree>
    <p:extLst>
      <p:ext uri="{BB962C8B-B14F-4D97-AF65-F5344CB8AC3E}">
        <p14:creationId xmlns:p14="http://schemas.microsoft.com/office/powerpoint/2010/main" val="32014970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DFDEE0-F22A-CFC7-3FC5-441368F0AF81}"/>
              </a:ext>
            </a:extLst>
          </p:cNvPr>
          <p:cNvSpPr>
            <a:spLocks noGrp="1"/>
          </p:cNvSpPr>
          <p:nvPr>
            <p:ph type="title"/>
          </p:nvPr>
        </p:nvSpPr>
        <p:spPr/>
        <p:txBody>
          <a:bodyPr/>
          <a:lstStyle/>
          <a:p>
            <a:r>
              <a:rPr lang="pt-BR" dirty="0"/>
              <a:t>Exemplo de classificação de imagens</a:t>
            </a:r>
          </a:p>
        </p:txBody>
      </p:sp>
      <p:sp>
        <p:nvSpPr>
          <p:cNvPr id="3" name="Espaço Reservado para Conteúdo 2">
            <a:extLst>
              <a:ext uri="{FF2B5EF4-FFF2-40B4-BE49-F238E27FC236}">
                <a16:creationId xmlns:a16="http://schemas.microsoft.com/office/drawing/2014/main" id="{20D6BBE4-2214-A808-8A9F-F5661EC22C43}"/>
              </a:ext>
            </a:extLst>
          </p:cNvPr>
          <p:cNvSpPr>
            <a:spLocks noGrp="1"/>
          </p:cNvSpPr>
          <p:nvPr>
            <p:ph idx="1"/>
          </p:nvPr>
        </p:nvSpPr>
        <p:spPr>
          <a:xfrm>
            <a:off x="5887093" y="1825624"/>
            <a:ext cx="6154220" cy="5032375"/>
          </a:xfrm>
        </p:spPr>
        <p:txBody>
          <a:bodyPr>
            <a:normAutofit lnSpcReduction="10000"/>
          </a:bodyPr>
          <a:lstStyle/>
          <a:p>
            <a:r>
              <a:rPr lang="pt-BR" dirty="0"/>
              <a:t>Em seguida, um </a:t>
            </a:r>
            <a:r>
              <a:rPr lang="pt-BR" b="1" i="1" dirty="0">
                <a:solidFill>
                  <a:srgbClr val="00B050"/>
                </a:solidFill>
              </a:rPr>
              <a:t>outros filtros extraem um círculo com outros dois círculos menores, uma saliência e algumas formas paralelas</a:t>
            </a:r>
            <a:r>
              <a:rPr lang="pt-BR" dirty="0"/>
              <a:t>.</a:t>
            </a:r>
          </a:p>
          <a:p>
            <a:r>
              <a:rPr lang="pt-BR" dirty="0"/>
              <a:t>Nosso cérebro reconhece esse conjunto de </a:t>
            </a:r>
            <a:r>
              <a:rPr lang="pt-BR" i="1" dirty="0"/>
              <a:t>pixels</a:t>
            </a:r>
            <a:r>
              <a:rPr lang="pt-BR" dirty="0"/>
              <a:t> como um rosto com olhos, boca e nariz.</a:t>
            </a:r>
          </a:p>
          <a:p>
            <a:r>
              <a:rPr lang="pt-BR" dirty="0"/>
              <a:t>Mas, novamente, o modelo não tem contexto para decidir o que esses </a:t>
            </a:r>
            <a:r>
              <a:rPr lang="pt-BR" i="1" dirty="0"/>
              <a:t>pixels</a:t>
            </a:r>
            <a:r>
              <a:rPr lang="pt-BR" dirty="0"/>
              <a:t> são.</a:t>
            </a:r>
          </a:p>
          <a:p>
            <a:r>
              <a:rPr lang="pt-BR" dirty="0"/>
              <a:t>Ele só sabe que um filtro específico pode extrair essas características.</a:t>
            </a:r>
          </a:p>
        </p:txBody>
      </p:sp>
      <p:pic>
        <p:nvPicPr>
          <p:cNvPr id="6" name="Imagem 5">
            <a:extLst>
              <a:ext uri="{FF2B5EF4-FFF2-40B4-BE49-F238E27FC236}">
                <a16:creationId xmlns:a16="http://schemas.microsoft.com/office/drawing/2014/main" id="{0512BE5F-A7F8-F372-D1CF-793E365D50C4}"/>
              </a:ext>
            </a:extLst>
          </p:cNvPr>
          <p:cNvPicPr>
            <a:picLocks/>
          </p:cNvPicPr>
          <p:nvPr/>
        </p:nvPicPr>
        <p:blipFill>
          <a:blip r:embed="rId2"/>
          <a:stretch>
            <a:fillRect/>
          </a:stretch>
        </p:blipFill>
        <p:spPr>
          <a:xfrm>
            <a:off x="1208069" y="2329665"/>
            <a:ext cx="3420000" cy="3420000"/>
          </a:xfrm>
          <a:prstGeom prst="rect">
            <a:avLst/>
          </a:prstGeom>
        </p:spPr>
      </p:pic>
    </p:spTree>
    <p:extLst>
      <p:ext uri="{BB962C8B-B14F-4D97-AF65-F5344CB8AC3E}">
        <p14:creationId xmlns:p14="http://schemas.microsoft.com/office/powerpoint/2010/main" val="7024044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DFDEE0-F22A-CFC7-3FC5-441368F0AF81}"/>
              </a:ext>
            </a:extLst>
          </p:cNvPr>
          <p:cNvSpPr>
            <a:spLocks noGrp="1"/>
          </p:cNvSpPr>
          <p:nvPr>
            <p:ph type="title"/>
          </p:nvPr>
        </p:nvSpPr>
        <p:spPr/>
        <p:txBody>
          <a:bodyPr/>
          <a:lstStyle/>
          <a:p>
            <a:r>
              <a:rPr lang="pt-BR" dirty="0"/>
              <a:t>Exemplo de classificação de imagens</a:t>
            </a:r>
          </a:p>
        </p:txBody>
      </p:sp>
      <p:sp>
        <p:nvSpPr>
          <p:cNvPr id="3" name="Espaço Reservado para Conteúdo 2">
            <a:extLst>
              <a:ext uri="{FF2B5EF4-FFF2-40B4-BE49-F238E27FC236}">
                <a16:creationId xmlns:a16="http://schemas.microsoft.com/office/drawing/2014/main" id="{20D6BBE4-2214-A808-8A9F-F5661EC22C43}"/>
              </a:ext>
            </a:extLst>
          </p:cNvPr>
          <p:cNvSpPr>
            <a:spLocks noGrp="1"/>
          </p:cNvSpPr>
          <p:nvPr>
            <p:ph idx="1"/>
          </p:nvPr>
        </p:nvSpPr>
        <p:spPr>
          <a:xfrm>
            <a:off x="838200" y="4217242"/>
            <a:ext cx="11203113" cy="2640756"/>
          </a:xfrm>
        </p:spPr>
        <p:txBody>
          <a:bodyPr>
            <a:normAutofit/>
          </a:bodyPr>
          <a:lstStyle/>
          <a:p>
            <a:r>
              <a:rPr lang="pt-BR" b="0" i="0" dirty="0">
                <a:effectLst/>
              </a:rPr>
              <a:t>Quando essas </a:t>
            </a:r>
            <a:r>
              <a:rPr lang="pt-BR" b="1" i="1" dirty="0">
                <a:effectLst/>
              </a:rPr>
              <a:t>c</a:t>
            </a:r>
            <a:r>
              <a:rPr lang="pt-BR" b="1" i="1" dirty="0">
                <a:solidFill>
                  <a:srgbClr val="00B050"/>
                </a:solidFill>
                <a:effectLst/>
              </a:rPr>
              <a:t>aracterísticas estão presentes em uma imagem rotulada como humana</a:t>
            </a:r>
            <a:r>
              <a:rPr lang="pt-BR" b="0" i="0" dirty="0">
                <a:effectLst/>
              </a:rPr>
              <a:t>, a rede neural pode ser </a:t>
            </a:r>
            <a:r>
              <a:rPr lang="pt-BR" b="1" i="1" dirty="0">
                <a:solidFill>
                  <a:srgbClr val="00B050"/>
                </a:solidFill>
                <a:effectLst/>
              </a:rPr>
              <a:t>treinada para aprender filtros que extraem essas informações</a:t>
            </a:r>
            <a:r>
              <a:rPr lang="pt-BR" b="0" i="0" dirty="0">
                <a:effectLst/>
              </a:rPr>
              <a:t>. </a:t>
            </a:r>
          </a:p>
          <a:p>
            <a:r>
              <a:rPr lang="pt-BR" dirty="0"/>
              <a:t>A rede </a:t>
            </a:r>
            <a:r>
              <a:rPr lang="pt-BR" b="1" i="1" dirty="0">
                <a:solidFill>
                  <a:srgbClr val="00B050"/>
                </a:solidFill>
              </a:rPr>
              <a:t>pode combinar as características extraídas pelos três filtros </a:t>
            </a:r>
            <a:r>
              <a:rPr lang="pt-BR" dirty="0"/>
              <a:t>(i.e., pernas, mãos e face) para detectar seres humanos </a:t>
            </a:r>
            <a:r>
              <a:rPr lang="pt-BR" b="0" i="0" dirty="0">
                <a:effectLst/>
              </a:rPr>
              <a:t>em imagens inéditas.</a:t>
            </a:r>
          </a:p>
          <a:p>
            <a:pPr lvl="1">
              <a:buFont typeface="Wingdings" panose="05000000000000000000" pitchFamily="2" charset="2"/>
              <a:buChar char="§"/>
            </a:pPr>
            <a:r>
              <a:rPr lang="pt-BR" dirty="0"/>
              <a:t>A(s) camada(s) densa(s) faz(em) essa combinação.</a:t>
            </a:r>
          </a:p>
        </p:txBody>
      </p:sp>
      <p:pic>
        <p:nvPicPr>
          <p:cNvPr id="4" name="Imagem 3">
            <a:extLst>
              <a:ext uri="{FF2B5EF4-FFF2-40B4-BE49-F238E27FC236}">
                <a16:creationId xmlns:a16="http://schemas.microsoft.com/office/drawing/2014/main" id="{25F7A39E-1626-69A1-D7FD-DA7585D55A44}"/>
              </a:ext>
            </a:extLst>
          </p:cNvPr>
          <p:cNvPicPr>
            <a:picLocks/>
          </p:cNvPicPr>
          <p:nvPr/>
        </p:nvPicPr>
        <p:blipFill>
          <a:blip r:embed="rId2"/>
          <a:stretch>
            <a:fillRect/>
          </a:stretch>
        </p:blipFill>
        <p:spPr>
          <a:xfrm>
            <a:off x="1214765" y="1569375"/>
            <a:ext cx="2276986" cy="2252613"/>
          </a:xfrm>
          <a:prstGeom prst="rect">
            <a:avLst/>
          </a:prstGeom>
        </p:spPr>
      </p:pic>
      <p:pic>
        <p:nvPicPr>
          <p:cNvPr id="5" name="Imagem 4">
            <a:extLst>
              <a:ext uri="{FF2B5EF4-FFF2-40B4-BE49-F238E27FC236}">
                <a16:creationId xmlns:a16="http://schemas.microsoft.com/office/drawing/2014/main" id="{F3CA95D3-92C8-2890-4CC6-018C2186F9E8}"/>
              </a:ext>
            </a:extLst>
          </p:cNvPr>
          <p:cNvPicPr>
            <a:picLocks noChangeAspect="1"/>
          </p:cNvPicPr>
          <p:nvPr/>
        </p:nvPicPr>
        <p:blipFill>
          <a:blip r:embed="rId3"/>
          <a:stretch>
            <a:fillRect/>
          </a:stretch>
        </p:blipFill>
        <p:spPr>
          <a:xfrm>
            <a:off x="4347118" y="1566807"/>
            <a:ext cx="2276986" cy="2276986"/>
          </a:xfrm>
          <a:prstGeom prst="rect">
            <a:avLst/>
          </a:prstGeom>
        </p:spPr>
      </p:pic>
      <p:pic>
        <p:nvPicPr>
          <p:cNvPr id="7" name="Imagem 6">
            <a:extLst>
              <a:ext uri="{FF2B5EF4-FFF2-40B4-BE49-F238E27FC236}">
                <a16:creationId xmlns:a16="http://schemas.microsoft.com/office/drawing/2014/main" id="{C6A6E7AB-B0B3-124B-836D-2D46112929A6}"/>
              </a:ext>
            </a:extLst>
          </p:cNvPr>
          <p:cNvPicPr>
            <a:picLocks/>
          </p:cNvPicPr>
          <p:nvPr/>
        </p:nvPicPr>
        <p:blipFill>
          <a:blip r:embed="rId4"/>
          <a:stretch>
            <a:fillRect/>
          </a:stretch>
        </p:blipFill>
        <p:spPr>
          <a:xfrm>
            <a:off x="7627304" y="1569375"/>
            <a:ext cx="2276986" cy="2252613"/>
          </a:xfrm>
          <a:prstGeom prst="rect">
            <a:avLst/>
          </a:prstGeom>
        </p:spPr>
      </p:pic>
      <p:sp>
        <p:nvSpPr>
          <p:cNvPr id="8" name="Sinal de Adição 7">
            <a:extLst>
              <a:ext uri="{FF2B5EF4-FFF2-40B4-BE49-F238E27FC236}">
                <a16:creationId xmlns:a16="http://schemas.microsoft.com/office/drawing/2014/main" id="{B27F6C99-DA07-7E21-355E-5C992A1FA9D3}"/>
              </a:ext>
            </a:extLst>
          </p:cNvPr>
          <p:cNvSpPr/>
          <p:nvPr/>
        </p:nvSpPr>
        <p:spPr>
          <a:xfrm>
            <a:off x="3692525" y="2495335"/>
            <a:ext cx="390417" cy="400692"/>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Sinal de Adição 8">
            <a:extLst>
              <a:ext uri="{FF2B5EF4-FFF2-40B4-BE49-F238E27FC236}">
                <a16:creationId xmlns:a16="http://schemas.microsoft.com/office/drawing/2014/main" id="{84A9BF48-8777-F6C5-20D4-CFAFDD18BD91}"/>
              </a:ext>
            </a:extLst>
          </p:cNvPr>
          <p:cNvSpPr/>
          <p:nvPr/>
        </p:nvSpPr>
        <p:spPr>
          <a:xfrm>
            <a:off x="6930495" y="2504954"/>
            <a:ext cx="390417" cy="400692"/>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Igual a 9">
            <a:extLst>
              <a:ext uri="{FF2B5EF4-FFF2-40B4-BE49-F238E27FC236}">
                <a16:creationId xmlns:a16="http://schemas.microsoft.com/office/drawing/2014/main" id="{3EB3839C-6252-FB94-DA7A-46513E65D86E}"/>
              </a:ext>
            </a:extLst>
          </p:cNvPr>
          <p:cNvSpPr/>
          <p:nvPr/>
        </p:nvSpPr>
        <p:spPr>
          <a:xfrm>
            <a:off x="10042291" y="2546168"/>
            <a:ext cx="400692" cy="284814"/>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1" name="CaixaDeTexto 10">
            <a:extLst>
              <a:ext uri="{FF2B5EF4-FFF2-40B4-BE49-F238E27FC236}">
                <a16:creationId xmlns:a16="http://schemas.microsoft.com/office/drawing/2014/main" id="{5C78B840-887B-AFEE-E8A0-75B2A1685013}"/>
              </a:ext>
            </a:extLst>
          </p:cNvPr>
          <p:cNvSpPr txBox="1"/>
          <p:nvPr/>
        </p:nvSpPr>
        <p:spPr>
          <a:xfrm>
            <a:off x="10442983" y="2495335"/>
            <a:ext cx="1107876" cy="369332"/>
          </a:xfrm>
          <a:prstGeom prst="rect">
            <a:avLst/>
          </a:prstGeom>
          <a:noFill/>
        </p:spPr>
        <p:txBody>
          <a:bodyPr wrap="square" rtlCol="0">
            <a:spAutoFit/>
          </a:bodyPr>
          <a:lstStyle/>
          <a:p>
            <a:pPr algn="ctr"/>
            <a:r>
              <a:rPr lang="pt-BR" b="1" dirty="0"/>
              <a:t>Humano</a:t>
            </a:r>
          </a:p>
        </p:txBody>
      </p:sp>
    </p:spTree>
    <p:extLst>
      <p:ext uri="{BB962C8B-B14F-4D97-AF65-F5344CB8AC3E}">
        <p14:creationId xmlns:p14="http://schemas.microsoft.com/office/powerpoint/2010/main" val="3593251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DFDEE0-F22A-CFC7-3FC5-441368F0AF81}"/>
              </a:ext>
            </a:extLst>
          </p:cNvPr>
          <p:cNvSpPr>
            <a:spLocks noGrp="1"/>
          </p:cNvSpPr>
          <p:nvPr>
            <p:ph type="title"/>
          </p:nvPr>
        </p:nvSpPr>
        <p:spPr/>
        <p:txBody>
          <a:bodyPr/>
          <a:lstStyle/>
          <a:p>
            <a:r>
              <a:rPr lang="pt-BR" dirty="0"/>
              <a:t>Exemplo de classificação de imagens</a:t>
            </a:r>
          </a:p>
        </p:txBody>
      </p:sp>
      <p:sp>
        <p:nvSpPr>
          <p:cNvPr id="3" name="Espaço Reservado para Conteúdo 2">
            <a:extLst>
              <a:ext uri="{FF2B5EF4-FFF2-40B4-BE49-F238E27FC236}">
                <a16:creationId xmlns:a16="http://schemas.microsoft.com/office/drawing/2014/main" id="{20D6BBE4-2214-A808-8A9F-F5661EC22C43}"/>
              </a:ext>
            </a:extLst>
          </p:cNvPr>
          <p:cNvSpPr>
            <a:spLocks noGrp="1"/>
          </p:cNvSpPr>
          <p:nvPr>
            <p:ph idx="1"/>
          </p:nvPr>
        </p:nvSpPr>
        <p:spPr>
          <a:xfrm>
            <a:off x="838200" y="4253500"/>
            <a:ext cx="11203113" cy="2604497"/>
          </a:xfrm>
        </p:spPr>
        <p:txBody>
          <a:bodyPr>
            <a:normAutofit/>
          </a:bodyPr>
          <a:lstStyle/>
          <a:p>
            <a:r>
              <a:rPr lang="pt-BR" dirty="0"/>
              <a:t>A </a:t>
            </a:r>
            <a:r>
              <a:rPr lang="pt-BR" b="1" i="1" dirty="0">
                <a:solidFill>
                  <a:srgbClr val="00B050"/>
                </a:solidFill>
              </a:rPr>
              <a:t>mesma rede pode ser treinada para identificar </a:t>
            </a:r>
            <a:r>
              <a:rPr lang="pt-BR" dirty="0"/>
              <a:t>diferentes </a:t>
            </a:r>
            <a:r>
              <a:rPr lang="pt-BR" b="1" i="1" dirty="0">
                <a:solidFill>
                  <a:srgbClr val="00B050"/>
                </a:solidFill>
              </a:rPr>
              <a:t>características</a:t>
            </a:r>
            <a:r>
              <a:rPr lang="pt-BR" dirty="0"/>
              <a:t> presentes nas imagens de </a:t>
            </a:r>
            <a:r>
              <a:rPr lang="pt-BR" b="1" i="1" dirty="0">
                <a:solidFill>
                  <a:srgbClr val="00B050"/>
                </a:solidFill>
              </a:rPr>
              <a:t>cavalos</a:t>
            </a:r>
            <a:r>
              <a:rPr lang="pt-BR" dirty="0"/>
              <a:t>. </a:t>
            </a:r>
          </a:p>
          <a:p>
            <a:r>
              <a:rPr lang="pt-BR" dirty="0"/>
              <a:t>Assim, ao </a:t>
            </a:r>
            <a:r>
              <a:rPr lang="pt-BR" b="1" i="1" dirty="0">
                <a:solidFill>
                  <a:srgbClr val="00B050"/>
                </a:solidFill>
              </a:rPr>
              <a:t>aprender conjuntos de filtros que podem detectar humanos ou cavalos</a:t>
            </a:r>
            <a:r>
              <a:rPr lang="pt-BR" dirty="0"/>
              <a:t>, temos um </a:t>
            </a:r>
            <a:r>
              <a:rPr lang="pt-BR" b="1" i="1" dirty="0">
                <a:solidFill>
                  <a:srgbClr val="00B050"/>
                </a:solidFill>
              </a:rPr>
              <a:t>modelo de visão computacional</a:t>
            </a:r>
            <a:r>
              <a:rPr lang="pt-BR" dirty="0"/>
              <a:t> que pode </a:t>
            </a:r>
            <a:r>
              <a:rPr lang="pt-BR" b="1" i="1" dirty="0">
                <a:solidFill>
                  <a:srgbClr val="00B050"/>
                </a:solidFill>
              </a:rPr>
              <a:t>lidar</a:t>
            </a:r>
            <a:r>
              <a:rPr lang="pt-BR" dirty="0"/>
              <a:t> com </a:t>
            </a:r>
            <a:r>
              <a:rPr lang="pt-BR" b="1" i="1" dirty="0">
                <a:solidFill>
                  <a:srgbClr val="00B050"/>
                </a:solidFill>
              </a:rPr>
              <a:t>imagens complexas</a:t>
            </a:r>
            <a:r>
              <a:rPr lang="pt-BR" dirty="0"/>
              <a:t> e </a:t>
            </a:r>
            <a:r>
              <a:rPr lang="pt-BR" b="1" i="1" dirty="0">
                <a:solidFill>
                  <a:srgbClr val="00B050"/>
                </a:solidFill>
              </a:rPr>
              <a:t>predizer</a:t>
            </a:r>
            <a:r>
              <a:rPr lang="pt-BR" dirty="0"/>
              <a:t> </a:t>
            </a:r>
            <a:r>
              <a:rPr lang="pt-BR" b="1" i="1" dirty="0">
                <a:solidFill>
                  <a:srgbClr val="00B050"/>
                </a:solidFill>
              </a:rPr>
              <a:t>o que há nelas</a:t>
            </a:r>
            <a:r>
              <a:rPr lang="pt-BR" dirty="0"/>
              <a:t>.</a:t>
            </a:r>
          </a:p>
        </p:txBody>
      </p:sp>
      <p:sp>
        <p:nvSpPr>
          <p:cNvPr id="8" name="Sinal de Adição 7">
            <a:extLst>
              <a:ext uri="{FF2B5EF4-FFF2-40B4-BE49-F238E27FC236}">
                <a16:creationId xmlns:a16="http://schemas.microsoft.com/office/drawing/2014/main" id="{B27F6C99-DA07-7E21-355E-5C992A1FA9D3}"/>
              </a:ext>
            </a:extLst>
          </p:cNvPr>
          <p:cNvSpPr/>
          <p:nvPr/>
        </p:nvSpPr>
        <p:spPr>
          <a:xfrm>
            <a:off x="3732866" y="2584645"/>
            <a:ext cx="390417" cy="400692"/>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Sinal de Adição 8">
            <a:extLst>
              <a:ext uri="{FF2B5EF4-FFF2-40B4-BE49-F238E27FC236}">
                <a16:creationId xmlns:a16="http://schemas.microsoft.com/office/drawing/2014/main" id="{84A9BF48-8777-F6C5-20D4-CFAFDD18BD91}"/>
              </a:ext>
            </a:extLst>
          </p:cNvPr>
          <p:cNvSpPr/>
          <p:nvPr/>
        </p:nvSpPr>
        <p:spPr>
          <a:xfrm>
            <a:off x="6927911" y="2584645"/>
            <a:ext cx="390417" cy="400692"/>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Igual a 9">
            <a:extLst>
              <a:ext uri="{FF2B5EF4-FFF2-40B4-BE49-F238E27FC236}">
                <a16:creationId xmlns:a16="http://schemas.microsoft.com/office/drawing/2014/main" id="{3EB3839C-6252-FB94-DA7A-46513E65D86E}"/>
              </a:ext>
            </a:extLst>
          </p:cNvPr>
          <p:cNvSpPr/>
          <p:nvPr/>
        </p:nvSpPr>
        <p:spPr>
          <a:xfrm>
            <a:off x="10056261" y="2634611"/>
            <a:ext cx="400692" cy="284814"/>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1" name="CaixaDeTexto 10">
            <a:extLst>
              <a:ext uri="{FF2B5EF4-FFF2-40B4-BE49-F238E27FC236}">
                <a16:creationId xmlns:a16="http://schemas.microsoft.com/office/drawing/2014/main" id="{5C78B840-887B-AFEE-E8A0-75B2A1685013}"/>
              </a:ext>
            </a:extLst>
          </p:cNvPr>
          <p:cNvSpPr txBox="1"/>
          <p:nvPr/>
        </p:nvSpPr>
        <p:spPr>
          <a:xfrm>
            <a:off x="10456953" y="2583778"/>
            <a:ext cx="1107876" cy="369332"/>
          </a:xfrm>
          <a:prstGeom prst="rect">
            <a:avLst/>
          </a:prstGeom>
          <a:noFill/>
        </p:spPr>
        <p:txBody>
          <a:bodyPr wrap="square" rtlCol="0">
            <a:spAutoFit/>
          </a:bodyPr>
          <a:lstStyle/>
          <a:p>
            <a:pPr algn="ctr"/>
            <a:r>
              <a:rPr lang="pt-BR" b="1" dirty="0"/>
              <a:t>Cavalo</a:t>
            </a:r>
          </a:p>
        </p:txBody>
      </p:sp>
      <p:pic>
        <p:nvPicPr>
          <p:cNvPr id="12" name="Imagem 11">
            <a:extLst>
              <a:ext uri="{FF2B5EF4-FFF2-40B4-BE49-F238E27FC236}">
                <a16:creationId xmlns:a16="http://schemas.microsoft.com/office/drawing/2014/main" id="{107AF85C-54A3-B17D-3028-6D8CAA7ED938}"/>
              </a:ext>
            </a:extLst>
          </p:cNvPr>
          <p:cNvPicPr>
            <a:picLocks noChangeAspect="1"/>
          </p:cNvPicPr>
          <p:nvPr/>
        </p:nvPicPr>
        <p:blipFill rotWithShape="1">
          <a:blip r:embed="rId2"/>
          <a:srcRect l="752" t="-1" b="1193"/>
          <a:stretch/>
        </p:blipFill>
        <p:spPr>
          <a:xfrm>
            <a:off x="1181109" y="1556901"/>
            <a:ext cx="2409551" cy="2398866"/>
          </a:xfrm>
          <a:prstGeom prst="rect">
            <a:avLst/>
          </a:prstGeom>
        </p:spPr>
      </p:pic>
      <p:pic>
        <p:nvPicPr>
          <p:cNvPr id="14" name="Imagem 13">
            <a:extLst>
              <a:ext uri="{FF2B5EF4-FFF2-40B4-BE49-F238E27FC236}">
                <a16:creationId xmlns:a16="http://schemas.microsoft.com/office/drawing/2014/main" id="{C321B982-829D-ED71-3A97-250B5BE6960C}"/>
              </a:ext>
            </a:extLst>
          </p:cNvPr>
          <p:cNvPicPr>
            <a:picLocks noChangeAspect="1"/>
          </p:cNvPicPr>
          <p:nvPr/>
        </p:nvPicPr>
        <p:blipFill>
          <a:blip r:embed="rId3"/>
          <a:stretch>
            <a:fillRect/>
          </a:stretch>
        </p:blipFill>
        <p:spPr>
          <a:xfrm>
            <a:off x="4335485" y="1585558"/>
            <a:ext cx="2398866" cy="2398866"/>
          </a:xfrm>
          <a:prstGeom prst="rect">
            <a:avLst/>
          </a:prstGeom>
        </p:spPr>
      </p:pic>
      <p:pic>
        <p:nvPicPr>
          <p:cNvPr id="16" name="Imagem 15">
            <a:extLst>
              <a:ext uri="{FF2B5EF4-FFF2-40B4-BE49-F238E27FC236}">
                <a16:creationId xmlns:a16="http://schemas.microsoft.com/office/drawing/2014/main" id="{0B52E920-4033-FB09-D05A-ED4983DE62B2}"/>
              </a:ext>
            </a:extLst>
          </p:cNvPr>
          <p:cNvPicPr>
            <a:picLocks noChangeAspect="1"/>
          </p:cNvPicPr>
          <p:nvPr/>
        </p:nvPicPr>
        <p:blipFill>
          <a:blip r:embed="rId4"/>
          <a:stretch>
            <a:fillRect/>
          </a:stretch>
        </p:blipFill>
        <p:spPr>
          <a:xfrm>
            <a:off x="7511889" y="1585558"/>
            <a:ext cx="2408128" cy="2398866"/>
          </a:xfrm>
          <a:prstGeom prst="rect">
            <a:avLst/>
          </a:prstGeom>
        </p:spPr>
      </p:pic>
    </p:spTree>
    <p:extLst>
      <p:ext uri="{BB962C8B-B14F-4D97-AF65-F5344CB8AC3E}">
        <p14:creationId xmlns:p14="http://schemas.microsoft.com/office/powerpoint/2010/main" val="4523762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DCA666-F40D-E83F-D623-044CC2AD2AE0}"/>
              </a:ext>
            </a:extLst>
          </p:cNvPr>
          <p:cNvSpPr>
            <a:spLocks noGrp="1"/>
          </p:cNvSpPr>
          <p:nvPr>
            <p:ph type="title"/>
          </p:nvPr>
        </p:nvSpPr>
        <p:spPr/>
        <p:txBody>
          <a:bodyPr/>
          <a:lstStyle/>
          <a:p>
            <a:r>
              <a:rPr lang="pt-BR" dirty="0"/>
              <a:t>Observação</a:t>
            </a:r>
          </a:p>
        </p:txBody>
      </p:sp>
      <p:sp>
        <p:nvSpPr>
          <p:cNvPr id="3" name="Espaço Reservado para Conteúdo 2">
            <a:extLst>
              <a:ext uri="{FF2B5EF4-FFF2-40B4-BE49-F238E27FC236}">
                <a16:creationId xmlns:a16="http://schemas.microsoft.com/office/drawing/2014/main" id="{F77E1BB2-DC0E-DD7A-0379-DBD5E73E790A}"/>
              </a:ext>
            </a:extLst>
          </p:cNvPr>
          <p:cNvSpPr>
            <a:spLocks noGrp="1"/>
          </p:cNvSpPr>
          <p:nvPr>
            <p:ph idx="1"/>
          </p:nvPr>
        </p:nvSpPr>
        <p:spPr>
          <a:xfrm>
            <a:off x="838200" y="4276622"/>
            <a:ext cx="11213386" cy="2581378"/>
          </a:xfrm>
        </p:spPr>
        <p:txBody>
          <a:bodyPr>
            <a:normAutofit lnSpcReduction="10000"/>
          </a:bodyPr>
          <a:lstStyle/>
          <a:p>
            <a:r>
              <a:rPr lang="pt-BR" b="0" i="0" dirty="0">
                <a:effectLst/>
              </a:rPr>
              <a:t>Notem que usamos pernas, mãos e rostos como exemplos de características extraídas por um filtro. </a:t>
            </a:r>
          </a:p>
          <a:p>
            <a:r>
              <a:rPr lang="pt-BR" b="0" i="0" dirty="0">
                <a:effectLst/>
              </a:rPr>
              <a:t>Essas são formas reconhecíveis pelo nosso cérebro, então as utilizamos para ilustrar o conceito. </a:t>
            </a:r>
          </a:p>
          <a:p>
            <a:r>
              <a:rPr lang="pt-BR" dirty="0"/>
              <a:t>Porém, as redes convolucionais, muito provavelmente aprenderão características imperceptíveis a nós humanos.</a:t>
            </a:r>
            <a:endParaRPr lang="pt-BR" b="0" i="0" dirty="0">
              <a:effectLst/>
            </a:endParaRPr>
          </a:p>
        </p:txBody>
      </p:sp>
      <p:pic>
        <p:nvPicPr>
          <p:cNvPr id="13" name="Imagem 12">
            <a:extLst>
              <a:ext uri="{FF2B5EF4-FFF2-40B4-BE49-F238E27FC236}">
                <a16:creationId xmlns:a16="http://schemas.microsoft.com/office/drawing/2014/main" id="{A8DCFFB0-DAB3-CAEC-072B-154BE622DD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8608" y="1844800"/>
            <a:ext cx="10338362" cy="2277709"/>
          </a:xfrm>
          <a:prstGeom prst="rect">
            <a:avLst/>
          </a:prstGeom>
        </p:spPr>
      </p:pic>
    </p:spTree>
    <p:extLst>
      <p:ext uri="{BB962C8B-B14F-4D97-AF65-F5344CB8AC3E}">
        <p14:creationId xmlns:p14="http://schemas.microsoft.com/office/powerpoint/2010/main" val="28815712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DCA666-F40D-E83F-D623-044CC2AD2AE0}"/>
              </a:ext>
            </a:extLst>
          </p:cNvPr>
          <p:cNvSpPr>
            <a:spLocks noGrp="1"/>
          </p:cNvSpPr>
          <p:nvPr>
            <p:ph type="title"/>
          </p:nvPr>
        </p:nvSpPr>
        <p:spPr/>
        <p:txBody>
          <a:bodyPr/>
          <a:lstStyle/>
          <a:p>
            <a:r>
              <a:rPr lang="pt-BR" dirty="0"/>
              <a:t>Características imperceptíveis</a:t>
            </a:r>
          </a:p>
        </p:txBody>
      </p:sp>
      <p:sp>
        <p:nvSpPr>
          <p:cNvPr id="3" name="Espaço Reservado para Conteúdo 2">
            <a:extLst>
              <a:ext uri="{FF2B5EF4-FFF2-40B4-BE49-F238E27FC236}">
                <a16:creationId xmlns:a16="http://schemas.microsoft.com/office/drawing/2014/main" id="{F77E1BB2-DC0E-DD7A-0379-DBD5E73E790A}"/>
              </a:ext>
            </a:extLst>
          </p:cNvPr>
          <p:cNvSpPr>
            <a:spLocks noGrp="1"/>
          </p:cNvSpPr>
          <p:nvPr>
            <p:ph idx="1"/>
          </p:nvPr>
        </p:nvSpPr>
        <p:spPr>
          <a:xfrm>
            <a:off x="7417942" y="1825624"/>
            <a:ext cx="4633643" cy="5032375"/>
          </a:xfrm>
        </p:spPr>
        <p:txBody>
          <a:bodyPr>
            <a:normAutofit/>
          </a:bodyPr>
          <a:lstStyle/>
          <a:p>
            <a:r>
              <a:rPr lang="pt-BR" b="0" i="0" dirty="0">
                <a:effectLst/>
              </a:rPr>
              <a:t>No entanto, </a:t>
            </a:r>
            <a:r>
              <a:rPr lang="pt-BR" b="1" i="1" dirty="0">
                <a:solidFill>
                  <a:srgbClr val="00B050"/>
                </a:solidFill>
                <a:effectLst/>
              </a:rPr>
              <a:t>quando filtros são treinados </a:t>
            </a:r>
            <a:r>
              <a:rPr lang="pt-BR" b="0" i="0" dirty="0">
                <a:effectLst/>
              </a:rPr>
              <a:t>para detectar características em imagens, </a:t>
            </a:r>
            <a:r>
              <a:rPr lang="pt-BR" b="1" i="1" dirty="0">
                <a:solidFill>
                  <a:srgbClr val="00B050"/>
                </a:solidFill>
                <a:effectLst/>
              </a:rPr>
              <a:t>eles podem identificar coisas que são imperceptíveis para os seres humanos</a:t>
            </a:r>
            <a:r>
              <a:rPr lang="pt-BR" b="0" i="0" dirty="0">
                <a:effectLst/>
              </a:rPr>
              <a:t>. </a:t>
            </a:r>
          </a:p>
          <a:p>
            <a:r>
              <a:rPr lang="pt-BR" b="0" i="0" dirty="0">
                <a:effectLst/>
              </a:rPr>
              <a:t>Podem existir padrões de </a:t>
            </a:r>
            <a:r>
              <a:rPr lang="pt-BR" b="0" i="1" dirty="0">
                <a:effectLst/>
              </a:rPr>
              <a:t>pixels</a:t>
            </a:r>
            <a:r>
              <a:rPr lang="pt-BR" b="0" i="0" dirty="0">
                <a:effectLst/>
              </a:rPr>
              <a:t> que correspondam a uma imagem rotulada, mas que não tenham significado aparente para nós.</a:t>
            </a:r>
            <a:endParaRPr lang="pt-BR" dirty="0"/>
          </a:p>
        </p:txBody>
      </p:sp>
      <p:pic>
        <p:nvPicPr>
          <p:cNvPr id="4" name="Imagem 3">
            <a:extLst>
              <a:ext uri="{FF2B5EF4-FFF2-40B4-BE49-F238E27FC236}">
                <a16:creationId xmlns:a16="http://schemas.microsoft.com/office/drawing/2014/main" id="{02C4A6D8-0B3F-87FC-C45F-5CF3F8175011}"/>
              </a:ext>
            </a:extLst>
          </p:cNvPr>
          <p:cNvPicPr>
            <a:picLocks noChangeAspect="1"/>
          </p:cNvPicPr>
          <p:nvPr/>
        </p:nvPicPr>
        <p:blipFill>
          <a:blip r:embed="rId2"/>
          <a:stretch>
            <a:fillRect/>
          </a:stretch>
        </p:blipFill>
        <p:spPr>
          <a:xfrm>
            <a:off x="140415" y="2065104"/>
            <a:ext cx="7077961" cy="3729521"/>
          </a:xfrm>
          <a:prstGeom prst="rect">
            <a:avLst/>
          </a:prstGeom>
        </p:spPr>
      </p:pic>
    </p:spTree>
    <p:extLst>
      <p:ext uri="{BB962C8B-B14F-4D97-AF65-F5344CB8AC3E}">
        <p14:creationId xmlns:p14="http://schemas.microsoft.com/office/powerpoint/2010/main" val="8332081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Figuras</a:t>
            </a:r>
            <a:endParaRPr lang="pt-BR" sz="6600" b="1" i="1" dirty="0"/>
          </a:p>
        </p:txBody>
      </p:sp>
    </p:spTree>
    <p:extLst>
      <p:ext uri="{BB962C8B-B14F-4D97-AF65-F5344CB8AC3E}">
        <p14:creationId xmlns:p14="http://schemas.microsoft.com/office/powerpoint/2010/main" val="17882746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C10D9D7E-21EA-C2D8-5761-4F6786036D00}"/>
              </a:ext>
            </a:extLst>
          </p:cNvPr>
          <p:cNvSpPr txBox="1"/>
          <p:nvPr/>
        </p:nvSpPr>
        <p:spPr>
          <a:xfrm>
            <a:off x="1296715" y="82399"/>
            <a:ext cx="1657350" cy="369332"/>
          </a:xfrm>
          <a:prstGeom prst="rect">
            <a:avLst/>
          </a:prstGeom>
          <a:noFill/>
        </p:spPr>
        <p:txBody>
          <a:bodyPr wrap="square" rtlCol="0">
            <a:spAutoFit/>
          </a:bodyPr>
          <a:lstStyle/>
          <a:p>
            <a:pPr algn="ctr"/>
            <a:r>
              <a:rPr lang="pt-BR" dirty="0"/>
              <a:t>Input</a:t>
            </a:r>
          </a:p>
        </p:txBody>
      </p:sp>
      <p:grpSp>
        <p:nvGrpSpPr>
          <p:cNvPr id="30" name="Agrupar 29">
            <a:extLst>
              <a:ext uri="{FF2B5EF4-FFF2-40B4-BE49-F238E27FC236}">
                <a16:creationId xmlns:a16="http://schemas.microsoft.com/office/drawing/2014/main" id="{C253F684-8E73-FD40-BE49-2A50F4A7A603}"/>
              </a:ext>
            </a:extLst>
          </p:cNvPr>
          <p:cNvGrpSpPr/>
          <p:nvPr/>
        </p:nvGrpSpPr>
        <p:grpSpPr>
          <a:xfrm>
            <a:off x="1296713" y="451731"/>
            <a:ext cx="4619517" cy="5927244"/>
            <a:chOff x="1296713" y="451731"/>
            <a:chExt cx="4619517" cy="5927244"/>
          </a:xfrm>
        </p:grpSpPr>
        <mc:AlternateContent xmlns:mc="http://schemas.openxmlformats.org/markup-compatibility/2006" xmlns:a14="http://schemas.microsoft.com/office/drawing/2010/main">
          <mc:Choice Requires="a14">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1073076516"/>
                    </p:ext>
                  </p:extLst>
                </p:nvPr>
              </p:nvGraphicFramePr>
              <p:xfrm>
                <a:off x="1296713" y="451731"/>
                <a:ext cx="1657352" cy="148336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gridCol w="414338">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mc:Choice>
          <mc:Fallback xmlns="">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1073076516"/>
                    </p:ext>
                  </p:extLst>
                </p:nvPr>
              </p:nvGraphicFramePr>
              <p:xfrm>
                <a:off x="1296713" y="451731"/>
                <a:ext cx="1657352" cy="148336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gridCol w="414338">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1838627264"/>
                    </p:ext>
                  </p:extLst>
                </p:nvPr>
              </p:nvGraphicFramePr>
              <p:xfrm>
                <a:off x="3564541" y="836722"/>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1838627264"/>
                    </p:ext>
                  </p:extLst>
                </p:nvPr>
              </p:nvGraphicFramePr>
              <p:xfrm>
                <a:off x="3564541" y="836722"/>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F95B3DA-B65D-197D-DA2B-E33A2B91AF70}"/>
                    </a:ext>
                  </a:extLst>
                </p:cNvPr>
                <p:cNvSpPr txBox="1"/>
                <p:nvPr/>
              </p:nvSpPr>
              <p:spPr>
                <a:xfrm>
                  <a:off x="2962385" y="948221"/>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6" name="CaixaDeTexto 5">
                  <a:extLst>
                    <a:ext uri="{FF2B5EF4-FFF2-40B4-BE49-F238E27FC236}">
                      <a16:creationId xmlns:a16="http://schemas.microsoft.com/office/drawing/2014/main" id="{1F95B3DA-B65D-197D-DA2B-E33A2B91AF70}"/>
                    </a:ext>
                  </a:extLst>
                </p:cNvPr>
                <p:cNvSpPr txBox="1">
                  <a:spLocks noRot="1" noChangeAspect="1" noMove="1" noResize="1" noEditPoints="1" noAdjustHandles="1" noChangeArrowheads="1" noChangeShapeType="1" noTextEdit="1"/>
                </p:cNvSpPr>
                <p:nvPr/>
              </p:nvSpPr>
              <p:spPr>
                <a:xfrm>
                  <a:off x="2962385" y="948221"/>
                  <a:ext cx="578069" cy="461665"/>
                </a:xfrm>
                <a:prstGeom prst="rect">
                  <a:avLst/>
                </a:prstGeom>
                <a:blipFill>
                  <a:blip r:embed="rId2"/>
                  <a:stretch>
                    <a:fillRect b="-10667"/>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A352DED4-AC8A-2504-0A48-2A08B9F1ECAA}"/>
                </a:ext>
              </a:extLst>
            </p:cNvPr>
            <p:cNvSpPr txBox="1"/>
            <p:nvPr/>
          </p:nvSpPr>
          <p:spPr>
            <a:xfrm>
              <a:off x="3576364" y="451731"/>
              <a:ext cx="858783" cy="369332"/>
            </a:xfrm>
            <a:prstGeom prst="rect">
              <a:avLst/>
            </a:prstGeom>
            <a:noFill/>
          </p:spPr>
          <p:txBody>
            <a:bodyPr wrap="square" rtlCol="0">
              <a:spAutoFit/>
            </a:bodyPr>
            <a:lstStyle/>
            <a:p>
              <a:pPr algn="ctr"/>
              <a:r>
                <a:rPr lang="pt-BR" dirty="0"/>
                <a:t>Kernel</a:t>
              </a:r>
            </a:p>
          </p:txBody>
        </p:sp>
        <mc:AlternateContent xmlns:mc="http://schemas.openxmlformats.org/markup-compatibility/2006" xmlns:a14="http://schemas.microsoft.com/office/drawing/2010/main">
          <mc:Choice Requires="a14">
            <p:graphicFrame>
              <p:nvGraphicFramePr>
                <p:cNvPr id="9" name="Tabela 4">
                  <a:extLst>
                    <a:ext uri="{FF2B5EF4-FFF2-40B4-BE49-F238E27FC236}">
                      <a16:creationId xmlns:a16="http://schemas.microsoft.com/office/drawing/2014/main" id="{6DF99C71-2B0B-7A28-D9B1-5E28C2C23069}"/>
                    </a:ext>
                  </a:extLst>
                </p:cNvPr>
                <p:cNvGraphicFramePr>
                  <a:graphicFrameLocks/>
                </p:cNvGraphicFramePr>
                <p:nvPr>
                  <p:extLst>
                    <p:ext uri="{D42A27DB-BD31-4B8C-83A1-F6EECF244321}">
                      <p14:modId xmlns:p14="http://schemas.microsoft.com/office/powerpoint/2010/main" val="4284218161"/>
                    </p:ext>
                  </p:extLst>
                </p:nvPr>
              </p:nvGraphicFramePr>
              <p:xfrm>
                <a:off x="1296713" y="2651124"/>
                <a:ext cx="1657352" cy="148336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gridCol w="414338">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mc:Choice>
          <mc:Fallback xmlns="">
            <p:graphicFrame>
              <p:nvGraphicFramePr>
                <p:cNvPr id="9" name="Tabela 4">
                  <a:extLst>
                    <a:ext uri="{FF2B5EF4-FFF2-40B4-BE49-F238E27FC236}">
                      <a16:creationId xmlns:a16="http://schemas.microsoft.com/office/drawing/2014/main" id="{6DF99C71-2B0B-7A28-D9B1-5E28C2C23069}"/>
                    </a:ext>
                  </a:extLst>
                </p:cNvPr>
                <p:cNvGraphicFramePr>
                  <a:graphicFrameLocks/>
                </p:cNvGraphicFramePr>
                <p:nvPr>
                  <p:extLst>
                    <p:ext uri="{D42A27DB-BD31-4B8C-83A1-F6EECF244321}">
                      <p14:modId xmlns:p14="http://schemas.microsoft.com/office/powerpoint/2010/main" val="4284218161"/>
                    </p:ext>
                  </p:extLst>
                </p:nvPr>
              </p:nvGraphicFramePr>
              <p:xfrm>
                <a:off x="1296713" y="2651124"/>
                <a:ext cx="1657352" cy="148336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gridCol w="414338">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mc:Fallback>
        </mc:AlternateContent>
        <p:sp>
          <p:nvSpPr>
            <p:cNvPr id="10" name="CaixaDeTexto 9">
              <a:extLst>
                <a:ext uri="{FF2B5EF4-FFF2-40B4-BE49-F238E27FC236}">
                  <a16:creationId xmlns:a16="http://schemas.microsoft.com/office/drawing/2014/main" id="{AE00C155-A3E4-2792-E47C-5F2929E60BCC}"/>
                </a:ext>
              </a:extLst>
            </p:cNvPr>
            <p:cNvSpPr txBox="1"/>
            <p:nvPr/>
          </p:nvSpPr>
          <p:spPr>
            <a:xfrm>
              <a:off x="1296714" y="4527949"/>
              <a:ext cx="1657352" cy="369332"/>
            </a:xfrm>
            <a:prstGeom prst="rect">
              <a:avLst/>
            </a:prstGeom>
            <a:noFill/>
          </p:spPr>
          <p:txBody>
            <a:bodyPr wrap="square" rtlCol="0">
              <a:spAutoFit/>
            </a:bodyPr>
            <a:lstStyle/>
            <a:p>
              <a:pPr algn="ctr"/>
              <a:r>
                <a:rPr lang="pt-BR" dirty="0"/>
                <a:t>Input</a:t>
              </a:r>
            </a:p>
          </p:txBody>
        </p:sp>
        <mc:AlternateContent xmlns:mc="http://schemas.openxmlformats.org/markup-compatibility/2006" xmlns:a14="http://schemas.microsoft.com/office/drawing/2010/main">
          <mc:Choice Requires="a14">
            <p:graphicFrame>
              <p:nvGraphicFramePr>
                <p:cNvPr id="11" name="Tabela 4">
                  <a:extLst>
                    <a:ext uri="{FF2B5EF4-FFF2-40B4-BE49-F238E27FC236}">
                      <a16:creationId xmlns:a16="http://schemas.microsoft.com/office/drawing/2014/main" id="{6498B05F-4A0B-BE8C-9AEE-1F43D0F4F446}"/>
                    </a:ext>
                  </a:extLst>
                </p:cNvPr>
                <p:cNvGraphicFramePr>
                  <a:graphicFrameLocks/>
                </p:cNvGraphicFramePr>
                <p:nvPr>
                  <p:extLst>
                    <p:ext uri="{D42A27DB-BD31-4B8C-83A1-F6EECF244321}">
                      <p14:modId xmlns:p14="http://schemas.microsoft.com/office/powerpoint/2010/main" val="896458233"/>
                    </p:ext>
                  </p:extLst>
                </p:nvPr>
              </p:nvGraphicFramePr>
              <p:xfrm>
                <a:off x="1296713" y="4895615"/>
                <a:ext cx="1657352" cy="148336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gridCol w="414338">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mc:Choice>
          <mc:Fallback xmlns="">
            <p:graphicFrame>
              <p:nvGraphicFramePr>
                <p:cNvPr id="11" name="Tabela 4">
                  <a:extLst>
                    <a:ext uri="{FF2B5EF4-FFF2-40B4-BE49-F238E27FC236}">
                      <a16:creationId xmlns:a16="http://schemas.microsoft.com/office/drawing/2014/main" id="{6498B05F-4A0B-BE8C-9AEE-1F43D0F4F446}"/>
                    </a:ext>
                  </a:extLst>
                </p:cNvPr>
                <p:cNvGraphicFramePr>
                  <a:graphicFrameLocks/>
                </p:cNvGraphicFramePr>
                <p:nvPr>
                  <p:extLst>
                    <p:ext uri="{D42A27DB-BD31-4B8C-83A1-F6EECF244321}">
                      <p14:modId xmlns:p14="http://schemas.microsoft.com/office/powerpoint/2010/main" val="896458233"/>
                    </p:ext>
                  </p:extLst>
                </p:nvPr>
              </p:nvGraphicFramePr>
              <p:xfrm>
                <a:off x="1296713" y="4895615"/>
                <a:ext cx="1657352" cy="148336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gridCol w="414338">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Tabela 11">
                  <a:extLst>
                    <a:ext uri="{FF2B5EF4-FFF2-40B4-BE49-F238E27FC236}">
                      <a16:creationId xmlns:a16="http://schemas.microsoft.com/office/drawing/2014/main" id="{CD001AA0-1745-4C53-D7BF-262224FE3939}"/>
                    </a:ext>
                  </a:extLst>
                </p:cNvPr>
                <p:cNvGraphicFramePr>
                  <a:graphicFrameLocks/>
                </p:cNvGraphicFramePr>
                <p:nvPr>
                  <p:extLst>
                    <p:ext uri="{D42A27DB-BD31-4B8C-83A1-F6EECF244321}">
                      <p14:modId xmlns:p14="http://schemas.microsoft.com/office/powerpoint/2010/main" val="3009131330"/>
                    </p:ext>
                  </p:extLst>
                </p:nvPr>
              </p:nvGraphicFramePr>
              <p:xfrm>
                <a:off x="3564541" y="303540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12" name="Tabela 11">
                  <a:extLst>
                    <a:ext uri="{FF2B5EF4-FFF2-40B4-BE49-F238E27FC236}">
                      <a16:creationId xmlns:a16="http://schemas.microsoft.com/office/drawing/2014/main" id="{CD001AA0-1745-4C53-D7BF-262224FE3939}"/>
                    </a:ext>
                  </a:extLst>
                </p:cNvPr>
                <p:cNvGraphicFramePr>
                  <a:graphicFrameLocks/>
                </p:cNvGraphicFramePr>
                <p:nvPr>
                  <p:extLst>
                    <p:ext uri="{D42A27DB-BD31-4B8C-83A1-F6EECF244321}">
                      <p14:modId xmlns:p14="http://schemas.microsoft.com/office/powerpoint/2010/main" val="3009131330"/>
                    </p:ext>
                  </p:extLst>
                </p:nvPr>
              </p:nvGraphicFramePr>
              <p:xfrm>
                <a:off x="3564541" y="303540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98DC7BD1-F6EF-AF80-1AB1-73D6EA8B91A8}"/>
                    </a:ext>
                  </a:extLst>
                </p:cNvPr>
                <p:cNvSpPr txBox="1"/>
                <p:nvPr/>
              </p:nvSpPr>
              <p:spPr>
                <a:xfrm>
                  <a:off x="2962385" y="3146908"/>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13" name="CaixaDeTexto 12">
                  <a:extLst>
                    <a:ext uri="{FF2B5EF4-FFF2-40B4-BE49-F238E27FC236}">
                      <a16:creationId xmlns:a16="http://schemas.microsoft.com/office/drawing/2014/main" id="{98DC7BD1-F6EF-AF80-1AB1-73D6EA8B91A8}"/>
                    </a:ext>
                  </a:extLst>
                </p:cNvPr>
                <p:cNvSpPr txBox="1">
                  <a:spLocks noRot="1" noChangeAspect="1" noMove="1" noResize="1" noEditPoints="1" noAdjustHandles="1" noChangeArrowheads="1" noChangeShapeType="1" noTextEdit="1"/>
                </p:cNvSpPr>
                <p:nvPr/>
              </p:nvSpPr>
              <p:spPr>
                <a:xfrm>
                  <a:off x="2962385" y="3146908"/>
                  <a:ext cx="578069" cy="461665"/>
                </a:xfrm>
                <a:prstGeom prst="rect">
                  <a:avLst/>
                </a:prstGeom>
                <a:blipFill>
                  <a:blip r:embed="rId3"/>
                  <a:stretch>
                    <a:fillRect b="-9211"/>
                  </a:stretch>
                </a:blipFill>
              </p:spPr>
              <p:txBody>
                <a:bodyPr/>
                <a:lstStyle/>
                <a:p>
                  <a:r>
                    <a:rPr lang="pt-BR">
                      <a:noFill/>
                    </a:rPr>
                    <a:t> </a:t>
                  </a:r>
                </a:p>
              </p:txBody>
            </p:sp>
          </mc:Fallback>
        </mc:AlternateContent>
        <p:sp>
          <p:nvSpPr>
            <p:cNvPr id="14" name="CaixaDeTexto 13">
              <a:extLst>
                <a:ext uri="{FF2B5EF4-FFF2-40B4-BE49-F238E27FC236}">
                  <a16:creationId xmlns:a16="http://schemas.microsoft.com/office/drawing/2014/main" id="{1BD8FF47-23D0-F9E2-6127-EFCC96747C8E}"/>
                </a:ext>
              </a:extLst>
            </p:cNvPr>
            <p:cNvSpPr txBox="1"/>
            <p:nvPr/>
          </p:nvSpPr>
          <p:spPr>
            <a:xfrm>
              <a:off x="3576364" y="2650418"/>
              <a:ext cx="858783" cy="369332"/>
            </a:xfrm>
            <a:prstGeom prst="rect">
              <a:avLst/>
            </a:prstGeom>
            <a:noFill/>
          </p:spPr>
          <p:txBody>
            <a:bodyPr wrap="square" rtlCol="0">
              <a:spAutoFit/>
            </a:bodyPr>
            <a:lstStyle/>
            <a:p>
              <a:pPr algn="ctr"/>
              <a:r>
                <a:rPr lang="pt-BR" dirty="0"/>
                <a:t>Kernel</a:t>
              </a:r>
            </a:p>
          </p:txBody>
        </p:sp>
        <mc:AlternateContent xmlns:mc="http://schemas.openxmlformats.org/markup-compatibility/2006" xmlns:a14="http://schemas.microsoft.com/office/drawing/2010/main">
          <mc:Choice Requires="a14">
            <p:graphicFrame>
              <p:nvGraphicFramePr>
                <p:cNvPr id="15" name="Tabela 14">
                  <a:extLst>
                    <a:ext uri="{FF2B5EF4-FFF2-40B4-BE49-F238E27FC236}">
                      <a16:creationId xmlns:a16="http://schemas.microsoft.com/office/drawing/2014/main" id="{5D949D9E-F8BE-00AB-C505-24E0215F8F39}"/>
                    </a:ext>
                  </a:extLst>
                </p:cNvPr>
                <p:cNvGraphicFramePr>
                  <a:graphicFrameLocks/>
                </p:cNvGraphicFramePr>
                <p:nvPr>
                  <p:extLst>
                    <p:ext uri="{D42A27DB-BD31-4B8C-83A1-F6EECF244321}">
                      <p14:modId xmlns:p14="http://schemas.microsoft.com/office/powerpoint/2010/main" val="539605555"/>
                    </p:ext>
                  </p:extLst>
                </p:nvPr>
              </p:nvGraphicFramePr>
              <p:xfrm>
                <a:off x="3564541" y="5280678"/>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15" name="Tabela 14">
                  <a:extLst>
                    <a:ext uri="{FF2B5EF4-FFF2-40B4-BE49-F238E27FC236}">
                      <a16:creationId xmlns:a16="http://schemas.microsoft.com/office/drawing/2014/main" id="{5D949D9E-F8BE-00AB-C505-24E0215F8F39}"/>
                    </a:ext>
                  </a:extLst>
                </p:cNvPr>
                <p:cNvGraphicFramePr>
                  <a:graphicFrameLocks/>
                </p:cNvGraphicFramePr>
                <p:nvPr>
                  <p:extLst>
                    <p:ext uri="{D42A27DB-BD31-4B8C-83A1-F6EECF244321}">
                      <p14:modId xmlns:p14="http://schemas.microsoft.com/office/powerpoint/2010/main" val="539605555"/>
                    </p:ext>
                  </p:extLst>
                </p:nvPr>
              </p:nvGraphicFramePr>
              <p:xfrm>
                <a:off x="3564541" y="5280678"/>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2AA7FAF1-BAD7-577C-EB24-FC0671D271D4}"/>
                    </a:ext>
                  </a:extLst>
                </p:cNvPr>
                <p:cNvSpPr txBox="1"/>
                <p:nvPr/>
              </p:nvSpPr>
              <p:spPr>
                <a:xfrm>
                  <a:off x="2962385" y="5392177"/>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16" name="CaixaDeTexto 15">
                  <a:extLst>
                    <a:ext uri="{FF2B5EF4-FFF2-40B4-BE49-F238E27FC236}">
                      <a16:creationId xmlns:a16="http://schemas.microsoft.com/office/drawing/2014/main" id="{2AA7FAF1-BAD7-577C-EB24-FC0671D271D4}"/>
                    </a:ext>
                  </a:extLst>
                </p:cNvPr>
                <p:cNvSpPr txBox="1">
                  <a:spLocks noRot="1" noChangeAspect="1" noMove="1" noResize="1" noEditPoints="1" noAdjustHandles="1" noChangeArrowheads="1" noChangeShapeType="1" noTextEdit="1"/>
                </p:cNvSpPr>
                <p:nvPr/>
              </p:nvSpPr>
              <p:spPr>
                <a:xfrm>
                  <a:off x="2962385" y="5392177"/>
                  <a:ext cx="578069" cy="461665"/>
                </a:xfrm>
                <a:prstGeom prst="rect">
                  <a:avLst/>
                </a:prstGeom>
                <a:blipFill>
                  <a:blip r:embed="rId4"/>
                  <a:stretch>
                    <a:fillRect b="-10667"/>
                  </a:stretch>
                </a:blipFill>
              </p:spPr>
              <p:txBody>
                <a:bodyPr/>
                <a:lstStyle/>
                <a:p>
                  <a:r>
                    <a:rPr lang="pt-BR">
                      <a:noFill/>
                    </a:rPr>
                    <a:t> </a:t>
                  </a:r>
                </a:p>
              </p:txBody>
            </p:sp>
          </mc:Fallback>
        </mc:AlternateContent>
        <p:sp>
          <p:nvSpPr>
            <p:cNvPr id="17" name="CaixaDeTexto 16">
              <a:extLst>
                <a:ext uri="{FF2B5EF4-FFF2-40B4-BE49-F238E27FC236}">
                  <a16:creationId xmlns:a16="http://schemas.microsoft.com/office/drawing/2014/main" id="{3E5D60CE-5411-4079-DB44-A87268EBBC49}"/>
                </a:ext>
              </a:extLst>
            </p:cNvPr>
            <p:cNvSpPr txBox="1"/>
            <p:nvPr/>
          </p:nvSpPr>
          <p:spPr>
            <a:xfrm>
              <a:off x="3576364" y="4895687"/>
              <a:ext cx="858783" cy="369332"/>
            </a:xfrm>
            <a:prstGeom prst="rect">
              <a:avLst/>
            </a:prstGeom>
            <a:noFill/>
          </p:spPr>
          <p:txBody>
            <a:bodyPr wrap="square" rtlCol="0">
              <a:spAutoFit/>
            </a:bodyPr>
            <a:lstStyle/>
            <a:p>
              <a:pPr algn="ctr"/>
              <a:r>
                <a:rPr lang="pt-BR" dirty="0"/>
                <a:t>Kernel</a:t>
              </a:r>
            </a:p>
          </p:txBody>
        </p:sp>
        <p:sp>
          <p:nvSpPr>
            <p:cNvPr id="18" name="CaixaDeTexto 17">
              <a:extLst>
                <a:ext uri="{FF2B5EF4-FFF2-40B4-BE49-F238E27FC236}">
                  <a16:creationId xmlns:a16="http://schemas.microsoft.com/office/drawing/2014/main" id="{222B8B47-A17C-A100-60A3-3A41326FDBFE}"/>
                </a:ext>
              </a:extLst>
            </p:cNvPr>
            <p:cNvSpPr txBox="1"/>
            <p:nvPr/>
          </p:nvSpPr>
          <p:spPr>
            <a:xfrm>
              <a:off x="1296713" y="2281792"/>
              <a:ext cx="1657352" cy="369332"/>
            </a:xfrm>
            <a:prstGeom prst="rect">
              <a:avLst/>
            </a:prstGeom>
            <a:noFill/>
          </p:spPr>
          <p:txBody>
            <a:bodyPr wrap="square" rtlCol="0">
              <a:spAutoFit/>
            </a:bodyPr>
            <a:lstStyle/>
            <a:p>
              <a:pPr algn="ctr"/>
              <a:r>
                <a:rPr lang="pt-BR" dirty="0"/>
                <a:t>Input</a:t>
              </a: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C939B888-B31C-7C03-C007-B8A7B62631D8}"/>
                    </a:ext>
                  </a:extLst>
                </p:cNvPr>
                <p:cNvSpPr txBox="1"/>
                <p:nvPr/>
              </p:nvSpPr>
              <p:spPr>
                <a:xfrm>
                  <a:off x="4419382" y="902325"/>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9" name="CaixaDeTexto 18">
                  <a:extLst>
                    <a:ext uri="{FF2B5EF4-FFF2-40B4-BE49-F238E27FC236}">
                      <a16:creationId xmlns:a16="http://schemas.microsoft.com/office/drawing/2014/main" id="{C939B888-B31C-7C03-C007-B8A7B62631D8}"/>
                    </a:ext>
                  </a:extLst>
                </p:cNvPr>
                <p:cNvSpPr txBox="1">
                  <a:spLocks noRot="1" noChangeAspect="1" noMove="1" noResize="1" noEditPoints="1" noAdjustHandles="1" noChangeArrowheads="1" noChangeShapeType="1" noTextEdit="1"/>
                </p:cNvSpPr>
                <p:nvPr/>
              </p:nvSpPr>
              <p:spPr>
                <a:xfrm>
                  <a:off x="4419382" y="902325"/>
                  <a:ext cx="578069" cy="52322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20" name="Tabela 4">
                  <a:extLst>
                    <a:ext uri="{FF2B5EF4-FFF2-40B4-BE49-F238E27FC236}">
                      <a16:creationId xmlns:a16="http://schemas.microsoft.com/office/drawing/2014/main" id="{D77B0A95-15D4-FBA2-9E53-248747A96951}"/>
                    </a:ext>
                  </a:extLst>
                </p:cNvPr>
                <p:cNvGraphicFramePr>
                  <a:graphicFrameLocks/>
                </p:cNvGraphicFramePr>
                <p:nvPr>
                  <p:extLst>
                    <p:ext uri="{D42A27DB-BD31-4B8C-83A1-F6EECF244321}">
                      <p14:modId xmlns:p14="http://schemas.microsoft.com/office/powerpoint/2010/main" val="2817244650"/>
                    </p:ext>
                  </p:extLst>
                </p:nvPr>
              </p:nvGraphicFramePr>
              <p:xfrm>
                <a:off x="5045624" y="852381"/>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20" name="Tabela 4">
                  <a:extLst>
                    <a:ext uri="{FF2B5EF4-FFF2-40B4-BE49-F238E27FC236}">
                      <a16:creationId xmlns:a16="http://schemas.microsoft.com/office/drawing/2014/main" id="{D77B0A95-15D4-FBA2-9E53-248747A96951}"/>
                    </a:ext>
                  </a:extLst>
                </p:cNvPr>
                <p:cNvGraphicFramePr>
                  <a:graphicFrameLocks/>
                </p:cNvGraphicFramePr>
                <p:nvPr>
                  <p:extLst>
                    <p:ext uri="{D42A27DB-BD31-4B8C-83A1-F6EECF244321}">
                      <p14:modId xmlns:p14="http://schemas.microsoft.com/office/powerpoint/2010/main" val="2817244650"/>
                    </p:ext>
                  </p:extLst>
                </p:nvPr>
              </p:nvGraphicFramePr>
              <p:xfrm>
                <a:off x="5045624" y="852381"/>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p:sp>
          <p:nvSpPr>
            <p:cNvPr id="21" name="CaixaDeTexto 20">
              <a:extLst>
                <a:ext uri="{FF2B5EF4-FFF2-40B4-BE49-F238E27FC236}">
                  <a16:creationId xmlns:a16="http://schemas.microsoft.com/office/drawing/2014/main" id="{5D29E7EF-21DC-CA63-209C-4A573A902511}"/>
                </a:ext>
              </a:extLst>
            </p:cNvPr>
            <p:cNvSpPr txBox="1"/>
            <p:nvPr/>
          </p:nvSpPr>
          <p:spPr>
            <a:xfrm>
              <a:off x="5045623" y="467390"/>
              <a:ext cx="870606" cy="369332"/>
            </a:xfrm>
            <a:prstGeom prst="rect">
              <a:avLst/>
            </a:prstGeom>
            <a:noFill/>
          </p:spPr>
          <p:txBody>
            <a:bodyPr wrap="square" rtlCol="0">
              <a:spAutoFit/>
            </a:bodyPr>
            <a:lstStyle/>
            <a:p>
              <a:pPr algn="ctr"/>
              <a:r>
                <a:rPr lang="pt-BR" dirty="0"/>
                <a:t>Output</a:t>
              </a:r>
            </a:p>
          </p:txBody>
        </p:sp>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A0F14A40-A001-5B2A-3C53-11A2954A6F2D}"/>
                    </a:ext>
                  </a:extLst>
                </p:cNvPr>
                <p:cNvSpPr txBox="1"/>
                <p:nvPr/>
              </p:nvSpPr>
              <p:spPr>
                <a:xfrm>
                  <a:off x="4419381" y="3115062"/>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22" name="CaixaDeTexto 21">
                  <a:extLst>
                    <a:ext uri="{FF2B5EF4-FFF2-40B4-BE49-F238E27FC236}">
                      <a16:creationId xmlns:a16="http://schemas.microsoft.com/office/drawing/2014/main" id="{A0F14A40-A001-5B2A-3C53-11A2954A6F2D}"/>
                    </a:ext>
                  </a:extLst>
                </p:cNvPr>
                <p:cNvSpPr txBox="1">
                  <a:spLocks noRot="1" noChangeAspect="1" noMove="1" noResize="1" noEditPoints="1" noAdjustHandles="1" noChangeArrowheads="1" noChangeShapeType="1" noTextEdit="1"/>
                </p:cNvSpPr>
                <p:nvPr/>
              </p:nvSpPr>
              <p:spPr>
                <a:xfrm>
                  <a:off x="4419381" y="3115062"/>
                  <a:ext cx="578069" cy="52322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23" name="Tabela 4">
                  <a:extLst>
                    <a:ext uri="{FF2B5EF4-FFF2-40B4-BE49-F238E27FC236}">
                      <a16:creationId xmlns:a16="http://schemas.microsoft.com/office/drawing/2014/main" id="{3DD5A588-7FB3-CF7D-BD89-877C69008564}"/>
                    </a:ext>
                  </a:extLst>
                </p:cNvPr>
                <p:cNvGraphicFramePr>
                  <a:graphicFrameLocks/>
                </p:cNvGraphicFramePr>
                <p:nvPr>
                  <p:extLst>
                    <p:ext uri="{D42A27DB-BD31-4B8C-83A1-F6EECF244321}">
                      <p14:modId xmlns:p14="http://schemas.microsoft.com/office/powerpoint/2010/main" val="1435460298"/>
                    </p:ext>
                  </p:extLst>
                </p:nvPr>
              </p:nvGraphicFramePr>
              <p:xfrm>
                <a:off x="5045623" y="3065118"/>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23" name="Tabela 4">
                  <a:extLst>
                    <a:ext uri="{FF2B5EF4-FFF2-40B4-BE49-F238E27FC236}">
                      <a16:creationId xmlns:a16="http://schemas.microsoft.com/office/drawing/2014/main" id="{3DD5A588-7FB3-CF7D-BD89-877C69008564}"/>
                    </a:ext>
                  </a:extLst>
                </p:cNvPr>
                <p:cNvGraphicFramePr>
                  <a:graphicFrameLocks/>
                </p:cNvGraphicFramePr>
                <p:nvPr>
                  <p:extLst>
                    <p:ext uri="{D42A27DB-BD31-4B8C-83A1-F6EECF244321}">
                      <p14:modId xmlns:p14="http://schemas.microsoft.com/office/powerpoint/2010/main" val="1435460298"/>
                    </p:ext>
                  </p:extLst>
                </p:nvPr>
              </p:nvGraphicFramePr>
              <p:xfrm>
                <a:off x="5045623" y="3065118"/>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p:sp>
          <p:nvSpPr>
            <p:cNvPr id="24" name="CaixaDeTexto 23">
              <a:extLst>
                <a:ext uri="{FF2B5EF4-FFF2-40B4-BE49-F238E27FC236}">
                  <a16:creationId xmlns:a16="http://schemas.microsoft.com/office/drawing/2014/main" id="{4C880960-A047-F50E-D355-8A2786955E8B}"/>
                </a:ext>
              </a:extLst>
            </p:cNvPr>
            <p:cNvSpPr txBox="1"/>
            <p:nvPr/>
          </p:nvSpPr>
          <p:spPr>
            <a:xfrm>
              <a:off x="5045622" y="2680127"/>
              <a:ext cx="870606" cy="369332"/>
            </a:xfrm>
            <a:prstGeom prst="rect">
              <a:avLst/>
            </a:prstGeom>
            <a:noFill/>
          </p:spPr>
          <p:txBody>
            <a:bodyPr wrap="square" rtlCol="0">
              <a:spAutoFit/>
            </a:bodyPr>
            <a:lstStyle/>
            <a:p>
              <a:pPr algn="ctr"/>
              <a:r>
                <a:rPr lang="pt-BR" dirty="0"/>
                <a:t>Output</a:t>
              </a:r>
            </a:p>
          </p:txBody>
        </p:sp>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3C7D3423-06C3-901D-A9E0-00C2F55C6C70}"/>
                    </a:ext>
                  </a:extLst>
                </p:cNvPr>
                <p:cNvSpPr txBox="1"/>
                <p:nvPr/>
              </p:nvSpPr>
              <p:spPr>
                <a:xfrm>
                  <a:off x="4419380" y="5356261"/>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25" name="CaixaDeTexto 24">
                  <a:extLst>
                    <a:ext uri="{FF2B5EF4-FFF2-40B4-BE49-F238E27FC236}">
                      <a16:creationId xmlns:a16="http://schemas.microsoft.com/office/drawing/2014/main" id="{3C7D3423-06C3-901D-A9E0-00C2F55C6C70}"/>
                    </a:ext>
                  </a:extLst>
                </p:cNvPr>
                <p:cNvSpPr txBox="1">
                  <a:spLocks noRot="1" noChangeAspect="1" noMove="1" noResize="1" noEditPoints="1" noAdjustHandles="1" noChangeArrowheads="1" noChangeShapeType="1" noTextEdit="1"/>
                </p:cNvSpPr>
                <p:nvPr/>
              </p:nvSpPr>
              <p:spPr>
                <a:xfrm>
                  <a:off x="4419380" y="5356261"/>
                  <a:ext cx="578069" cy="523220"/>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26" name="Tabela 4">
                  <a:extLst>
                    <a:ext uri="{FF2B5EF4-FFF2-40B4-BE49-F238E27FC236}">
                      <a16:creationId xmlns:a16="http://schemas.microsoft.com/office/drawing/2014/main" id="{151DFBB2-EF9C-90CA-2CC0-A48170E71137}"/>
                    </a:ext>
                  </a:extLst>
                </p:cNvPr>
                <p:cNvGraphicFramePr>
                  <a:graphicFrameLocks/>
                </p:cNvGraphicFramePr>
                <p:nvPr>
                  <p:extLst>
                    <p:ext uri="{D42A27DB-BD31-4B8C-83A1-F6EECF244321}">
                      <p14:modId xmlns:p14="http://schemas.microsoft.com/office/powerpoint/2010/main" val="3142053723"/>
                    </p:ext>
                  </p:extLst>
                </p:nvPr>
              </p:nvGraphicFramePr>
              <p:xfrm>
                <a:off x="5045622" y="5306317"/>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26" name="Tabela 4">
                  <a:extLst>
                    <a:ext uri="{FF2B5EF4-FFF2-40B4-BE49-F238E27FC236}">
                      <a16:creationId xmlns:a16="http://schemas.microsoft.com/office/drawing/2014/main" id="{151DFBB2-EF9C-90CA-2CC0-A48170E71137}"/>
                    </a:ext>
                  </a:extLst>
                </p:cNvPr>
                <p:cNvGraphicFramePr>
                  <a:graphicFrameLocks/>
                </p:cNvGraphicFramePr>
                <p:nvPr>
                  <p:extLst>
                    <p:ext uri="{D42A27DB-BD31-4B8C-83A1-F6EECF244321}">
                      <p14:modId xmlns:p14="http://schemas.microsoft.com/office/powerpoint/2010/main" val="3142053723"/>
                    </p:ext>
                  </p:extLst>
                </p:nvPr>
              </p:nvGraphicFramePr>
              <p:xfrm>
                <a:off x="5045622" y="5306317"/>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p:sp>
          <p:nvSpPr>
            <p:cNvPr id="27" name="CaixaDeTexto 26">
              <a:extLst>
                <a:ext uri="{FF2B5EF4-FFF2-40B4-BE49-F238E27FC236}">
                  <a16:creationId xmlns:a16="http://schemas.microsoft.com/office/drawing/2014/main" id="{FD243296-8FA3-2FF3-C7E0-09DD055D6E57}"/>
                </a:ext>
              </a:extLst>
            </p:cNvPr>
            <p:cNvSpPr txBox="1"/>
            <p:nvPr/>
          </p:nvSpPr>
          <p:spPr>
            <a:xfrm>
              <a:off x="5045621" y="4921326"/>
              <a:ext cx="870606" cy="369332"/>
            </a:xfrm>
            <a:prstGeom prst="rect">
              <a:avLst/>
            </a:prstGeom>
            <a:noFill/>
          </p:spPr>
          <p:txBody>
            <a:bodyPr wrap="square" rtlCol="0">
              <a:spAutoFit/>
            </a:bodyPr>
            <a:lstStyle/>
            <a:p>
              <a:pPr algn="ctr"/>
              <a:r>
                <a:rPr lang="pt-BR" dirty="0"/>
                <a:t>Output</a:t>
              </a:r>
            </a:p>
          </p:txBody>
        </p:sp>
        <p:sp>
          <p:nvSpPr>
            <p:cNvPr id="28" name="Seta: para a Direita 27">
              <a:extLst>
                <a:ext uri="{FF2B5EF4-FFF2-40B4-BE49-F238E27FC236}">
                  <a16:creationId xmlns:a16="http://schemas.microsoft.com/office/drawing/2014/main" id="{2B5E4F88-7C95-E8B9-4506-61ECCE8FE71C}"/>
                </a:ext>
              </a:extLst>
            </p:cNvPr>
            <p:cNvSpPr/>
            <p:nvPr/>
          </p:nvSpPr>
          <p:spPr>
            <a:xfrm rot="5400000">
              <a:off x="3642453" y="2041842"/>
              <a:ext cx="305455" cy="408291"/>
            </a:xfrm>
            <a:prstGeom prst="rightArrow">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29" name="Seta: para a Direita 28">
              <a:extLst>
                <a:ext uri="{FF2B5EF4-FFF2-40B4-BE49-F238E27FC236}">
                  <a16:creationId xmlns:a16="http://schemas.microsoft.com/office/drawing/2014/main" id="{E8349426-7287-7D6C-3BE4-34C67AF1CBD6}"/>
                </a:ext>
              </a:extLst>
            </p:cNvPr>
            <p:cNvSpPr/>
            <p:nvPr/>
          </p:nvSpPr>
          <p:spPr>
            <a:xfrm rot="5400000">
              <a:off x="3648882" y="4235466"/>
              <a:ext cx="305455" cy="408291"/>
            </a:xfrm>
            <a:prstGeom prst="rightArrow">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4017622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Agrupar 53">
            <a:extLst>
              <a:ext uri="{FF2B5EF4-FFF2-40B4-BE49-F238E27FC236}">
                <a16:creationId xmlns:a16="http://schemas.microsoft.com/office/drawing/2014/main" id="{B852FB9C-6431-A8BA-1EEB-AD6AC2EE1D7F}"/>
              </a:ext>
            </a:extLst>
          </p:cNvPr>
          <p:cNvGrpSpPr/>
          <p:nvPr/>
        </p:nvGrpSpPr>
        <p:grpSpPr>
          <a:xfrm>
            <a:off x="990729" y="1681050"/>
            <a:ext cx="7978978" cy="4250552"/>
            <a:chOff x="990729" y="1681050"/>
            <a:chExt cx="7978978" cy="4250552"/>
          </a:xfrm>
        </p:grpSpPr>
        <p:grpSp>
          <p:nvGrpSpPr>
            <p:cNvPr id="53" name="Agrupar 52">
              <a:extLst>
                <a:ext uri="{FF2B5EF4-FFF2-40B4-BE49-F238E27FC236}">
                  <a16:creationId xmlns:a16="http://schemas.microsoft.com/office/drawing/2014/main" id="{ABCDAC50-1159-41CA-5DAC-B1BF550E4078}"/>
                </a:ext>
              </a:extLst>
            </p:cNvPr>
            <p:cNvGrpSpPr/>
            <p:nvPr/>
          </p:nvGrpSpPr>
          <p:grpSpPr>
            <a:xfrm>
              <a:off x="991915" y="1681050"/>
              <a:ext cx="7961097" cy="4250552"/>
              <a:chOff x="991915" y="1681050"/>
              <a:chExt cx="7961097" cy="4250552"/>
            </a:xfrm>
          </p:grpSpPr>
          <mc:AlternateContent xmlns:mc="http://schemas.openxmlformats.org/markup-compatibility/2006" xmlns:a14="http://schemas.microsoft.com/office/drawing/2010/main">
            <mc:Choice Requires="a14">
              <p:graphicFrame>
                <p:nvGraphicFramePr>
                  <p:cNvPr id="32" name="Tabela 31">
                    <a:extLst>
                      <a:ext uri="{FF2B5EF4-FFF2-40B4-BE49-F238E27FC236}">
                        <a16:creationId xmlns:a16="http://schemas.microsoft.com/office/drawing/2014/main" id="{2F9A2461-BB38-98A3-9217-822694E3F2B2}"/>
                      </a:ext>
                    </a:extLst>
                  </p:cNvPr>
                  <p:cNvGraphicFramePr>
                    <a:graphicFrameLocks/>
                  </p:cNvGraphicFramePr>
                  <p:nvPr>
                    <p:extLst>
                      <p:ext uri="{D42A27DB-BD31-4B8C-83A1-F6EECF244321}">
                        <p14:modId xmlns:p14="http://schemas.microsoft.com/office/powerpoint/2010/main" val="978335930"/>
                      </p:ext>
                    </p:extLst>
                  </p:nvPr>
                </p:nvGraphicFramePr>
                <p:xfrm>
                  <a:off x="3518729" y="343316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2" name="Tabela 31">
                    <a:extLst>
                      <a:ext uri="{FF2B5EF4-FFF2-40B4-BE49-F238E27FC236}">
                        <a16:creationId xmlns:a16="http://schemas.microsoft.com/office/drawing/2014/main" id="{2F9A2461-BB38-98A3-9217-822694E3F2B2}"/>
                      </a:ext>
                    </a:extLst>
                  </p:cNvPr>
                  <p:cNvGraphicFramePr>
                    <a:graphicFrameLocks/>
                  </p:cNvGraphicFramePr>
                  <p:nvPr>
                    <p:extLst>
                      <p:ext uri="{D42A27DB-BD31-4B8C-83A1-F6EECF244321}">
                        <p14:modId xmlns:p14="http://schemas.microsoft.com/office/powerpoint/2010/main" val="978335930"/>
                      </p:ext>
                    </p:extLst>
                  </p:nvPr>
                </p:nvGraphicFramePr>
                <p:xfrm>
                  <a:off x="3518729" y="343316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1" name="Tabela 30">
                    <a:extLst>
                      <a:ext uri="{FF2B5EF4-FFF2-40B4-BE49-F238E27FC236}">
                        <a16:creationId xmlns:a16="http://schemas.microsoft.com/office/drawing/2014/main" id="{FADB2249-E063-C463-8822-4F21596A7971}"/>
                      </a:ext>
                    </a:extLst>
                  </p:cNvPr>
                  <p:cNvGraphicFramePr>
                    <a:graphicFrameLocks/>
                  </p:cNvGraphicFramePr>
                  <p:nvPr>
                    <p:extLst>
                      <p:ext uri="{D42A27DB-BD31-4B8C-83A1-F6EECF244321}">
                        <p14:modId xmlns:p14="http://schemas.microsoft.com/office/powerpoint/2010/main" val="482886799"/>
                      </p:ext>
                    </p:extLst>
                  </p:nvPr>
                </p:nvGraphicFramePr>
                <p:xfrm>
                  <a:off x="3332034" y="3616661"/>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1" name="Tabela 30">
                    <a:extLst>
                      <a:ext uri="{FF2B5EF4-FFF2-40B4-BE49-F238E27FC236}">
                        <a16:creationId xmlns:a16="http://schemas.microsoft.com/office/drawing/2014/main" id="{FADB2249-E063-C463-8822-4F21596A7971}"/>
                      </a:ext>
                    </a:extLst>
                  </p:cNvPr>
                  <p:cNvGraphicFramePr>
                    <a:graphicFrameLocks/>
                  </p:cNvGraphicFramePr>
                  <p:nvPr>
                    <p:extLst>
                      <p:ext uri="{D42A27DB-BD31-4B8C-83A1-F6EECF244321}">
                        <p14:modId xmlns:p14="http://schemas.microsoft.com/office/powerpoint/2010/main" val="482886799"/>
                      </p:ext>
                    </p:extLst>
                  </p:nvPr>
                </p:nvGraphicFramePr>
                <p:xfrm>
                  <a:off x="3332034" y="3616661"/>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 name="Tabela 4">
                    <a:extLst>
                      <a:ext uri="{FF2B5EF4-FFF2-40B4-BE49-F238E27FC236}">
                        <a16:creationId xmlns:a16="http://schemas.microsoft.com/office/drawing/2014/main" id="{9941D272-0AFC-301C-EC99-4892310F8E6A}"/>
                      </a:ext>
                    </a:extLst>
                  </p:cNvPr>
                  <p:cNvGraphicFramePr>
                    <a:graphicFrameLocks/>
                  </p:cNvGraphicFramePr>
                  <p:nvPr>
                    <p:extLst>
                      <p:ext uri="{D42A27DB-BD31-4B8C-83A1-F6EECF244321}">
                        <p14:modId xmlns:p14="http://schemas.microsoft.com/office/powerpoint/2010/main" val="460367381"/>
                      </p:ext>
                    </p:extLst>
                  </p:nvPr>
                </p:nvGraphicFramePr>
                <p:xfrm>
                  <a:off x="1370287" y="331008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 name="Tabela 4">
                    <a:extLst>
                      <a:ext uri="{FF2B5EF4-FFF2-40B4-BE49-F238E27FC236}">
                        <a16:creationId xmlns:a16="http://schemas.microsoft.com/office/drawing/2014/main" id="{9941D272-0AFC-301C-EC99-4892310F8E6A}"/>
                      </a:ext>
                    </a:extLst>
                  </p:cNvPr>
                  <p:cNvGraphicFramePr>
                    <a:graphicFrameLocks/>
                  </p:cNvGraphicFramePr>
                  <p:nvPr>
                    <p:extLst>
                      <p:ext uri="{D42A27DB-BD31-4B8C-83A1-F6EECF244321}">
                        <p14:modId xmlns:p14="http://schemas.microsoft.com/office/powerpoint/2010/main" val="460367381"/>
                      </p:ext>
                    </p:extLst>
                  </p:nvPr>
                </p:nvGraphicFramePr>
                <p:xfrm>
                  <a:off x="1370287" y="331008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 name="Tabela 4">
                    <a:extLst>
                      <a:ext uri="{FF2B5EF4-FFF2-40B4-BE49-F238E27FC236}">
                        <a16:creationId xmlns:a16="http://schemas.microsoft.com/office/drawing/2014/main" id="{19F7ED3C-53B7-4FEA-18ED-F42CDFE05109}"/>
                      </a:ext>
                    </a:extLst>
                  </p:cNvPr>
                  <p:cNvGraphicFramePr>
                    <a:graphicFrameLocks/>
                  </p:cNvGraphicFramePr>
                  <p:nvPr>
                    <p:extLst>
                      <p:ext uri="{D42A27DB-BD31-4B8C-83A1-F6EECF244321}">
                        <p14:modId xmlns:p14="http://schemas.microsoft.com/office/powerpoint/2010/main" val="874099308"/>
                      </p:ext>
                    </p:extLst>
                  </p:nvPr>
                </p:nvGraphicFramePr>
                <p:xfrm>
                  <a:off x="1181101" y="348797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2" name="Tabela 4">
                    <a:extLst>
                      <a:ext uri="{FF2B5EF4-FFF2-40B4-BE49-F238E27FC236}">
                        <a16:creationId xmlns:a16="http://schemas.microsoft.com/office/drawing/2014/main" id="{19F7ED3C-53B7-4FEA-18ED-F42CDFE05109}"/>
                      </a:ext>
                    </a:extLst>
                  </p:cNvPr>
                  <p:cNvGraphicFramePr>
                    <a:graphicFrameLocks/>
                  </p:cNvGraphicFramePr>
                  <p:nvPr>
                    <p:extLst>
                      <p:ext uri="{D42A27DB-BD31-4B8C-83A1-F6EECF244321}">
                        <p14:modId xmlns:p14="http://schemas.microsoft.com/office/powerpoint/2010/main" val="874099308"/>
                      </p:ext>
                    </p:extLst>
                  </p:nvPr>
                </p:nvGraphicFramePr>
                <p:xfrm>
                  <a:off x="1181101" y="348797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p:sp>
            <p:nvSpPr>
              <p:cNvPr id="7" name="CaixaDeTexto 6">
                <a:extLst>
                  <a:ext uri="{FF2B5EF4-FFF2-40B4-BE49-F238E27FC236}">
                    <a16:creationId xmlns:a16="http://schemas.microsoft.com/office/drawing/2014/main" id="{C10D9D7E-21EA-C2D8-5761-4F6786036D00}"/>
                  </a:ext>
                </a:extLst>
              </p:cNvPr>
              <p:cNvSpPr txBox="1"/>
              <p:nvPr/>
            </p:nvSpPr>
            <p:spPr>
              <a:xfrm>
                <a:off x="991916" y="1685990"/>
                <a:ext cx="1601134" cy="369332"/>
              </a:xfrm>
              <a:prstGeom prst="rect">
                <a:avLst/>
              </a:prstGeom>
              <a:noFill/>
            </p:spPr>
            <p:txBody>
              <a:bodyPr wrap="square" rtlCol="0">
                <a:spAutoFit/>
              </a:bodyPr>
              <a:lstStyle/>
              <a:p>
                <a:pPr algn="ctr"/>
                <a:r>
                  <a:rPr lang="pt-BR" dirty="0"/>
                  <a:t>Input</a:t>
                </a:r>
              </a:p>
            </p:txBody>
          </p:sp>
          <mc:AlternateContent xmlns:mc="http://schemas.openxmlformats.org/markup-compatibility/2006" xmlns:a14="http://schemas.microsoft.com/office/drawing/2010/main">
            <mc:Choice Requires="a14">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3856969781"/>
                      </p:ext>
                    </p:extLst>
                  </p:nvPr>
                </p:nvGraphicFramePr>
                <p:xfrm>
                  <a:off x="991915" y="3665856"/>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3856969781"/>
                      </p:ext>
                    </p:extLst>
                  </p:nvPr>
                </p:nvGraphicFramePr>
                <p:xfrm>
                  <a:off x="991915" y="3665856"/>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2613255268"/>
                      </p:ext>
                    </p:extLst>
                  </p:nvPr>
                </p:nvGraphicFramePr>
                <p:xfrm>
                  <a:off x="3180866" y="37712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2613255268"/>
                      </p:ext>
                    </p:extLst>
                  </p:nvPr>
                </p:nvGraphicFramePr>
                <p:xfrm>
                  <a:off x="3180866" y="37712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F95B3DA-B65D-197D-DA2B-E33A2B91AF70}"/>
                      </a:ext>
                    </a:extLst>
                  </p:cNvPr>
                  <p:cNvSpPr txBox="1"/>
                  <p:nvPr/>
                </p:nvSpPr>
                <p:spPr>
                  <a:xfrm>
                    <a:off x="2593049" y="3760451"/>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6" name="CaixaDeTexto 5">
                    <a:extLst>
                      <a:ext uri="{FF2B5EF4-FFF2-40B4-BE49-F238E27FC236}">
                        <a16:creationId xmlns:a16="http://schemas.microsoft.com/office/drawing/2014/main" id="{1F95B3DA-B65D-197D-DA2B-E33A2B91AF70}"/>
                      </a:ext>
                    </a:extLst>
                  </p:cNvPr>
                  <p:cNvSpPr txBox="1">
                    <a:spLocks noRot="1" noChangeAspect="1" noMove="1" noResize="1" noEditPoints="1" noAdjustHandles="1" noChangeArrowheads="1" noChangeShapeType="1" noTextEdit="1"/>
                  </p:cNvSpPr>
                  <p:nvPr/>
                </p:nvSpPr>
                <p:spPr>
                  <a:xfrm>
                    <a:off x="2593049" y="3760451"/>
                    <a:ext cx="578069" cy="461665"/>
                  </a:xfrm>
                  <a:prstGeom prst="rect">
                    <a:avLst/>
                  </a:prstGeom>
                  <a:blipFill>
                    <a:blip r:embed="rId2"/>
                    <a:stretch>
                      <a:fillRect b="-9211"/>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A352DED4-AC8A-2504-0A48-2A08B9F1ECAA}"/>
                  </a:ext>
                </a:extLst>
              </p:cNvPr>
              <p:cNvSpPr txBox="1"/>
              <p:nvPr/>
            </p:nvSpPr>
            <p:spPr>
              <a:xfrm>
                <a:off x="3180866" y="1685990"/>
                <a:ext cx="1196647" cy="369332"/>
              </a:xfrm>
              <a:prstGeom prst="rect">
                <a:avLst/>
              </a:prstGeom>
              <a:noFill/>
            </p:spPr>
            <p:txBody>
              <a:bodyPr wrap="square" rtlCol="0">
                <a:spAutoFit/>
              </a:bodyPr>
              <a:lstStyle/>
              <a:p>
                <a:pPr algn="ctr"/>
                <a:r>
                  <a:rPr lang="pt-BR" dirty="0"/>
                  <a:t>Kernel</a:t>
                </a: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C939B888-B31C-7C03-C007-B8A7B62631D8}"/>
                      </a:ext>
                    </a:extLst>
                  </p:cNvPr>
                  <p:cNvSpPr txBox="1"/>
                  <p:nvPr/>
                </p:nvSpPr>
                <p:spPr>
                  <a:xfrm>
                    <a:off x="4342253" y="3729631"/>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9" name="CaixaDeTexto 18">
                    <a:extLst>
                      <a:ext uri="{FF2B5EF4-FFF2-40B4-BE49-F238E27FC236}">
                        <a16:creationId xmlns:a16="http://schemas.microsoft.com/office/drawing/2014/main" id="{C939B888-B31C-7C03-C007-B8A7B62631D8}"/>
                      </a:ext>
                    </a:extLst>
                  </p:cNvPr>
                  <p:cNvSpPr txBox="1">
                    <a:spLocks noRot="1" noChangeAspect="1" noMove="1" noResize="1" noEditPoints="1" noAdjustHandles="1" noChangeArrowheads="1" noChangeShapeType="1" noTextEdit="1"/>
                  </p:cNvSpPr>
                  <p:nvPr/>
                </p:nvSpPr>
                <p:spPr>
                  <a:xfrm>
                    <a:off x="4342253" y="3729631"/>
                    <a:ext cx="578069" cy="52322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20" name="Tabela 4">
                    <a:extLst>
                      <a:ext uri="{FF2B5EF4-FFF2-40B4-BE49-F238E27FC236}">
                        <a16:creationId xmlns:a16="http://schemas.microsoft.com/office/drawing/2014/main" id="{D77B0A95-15D4-FBA2-9E53-248747A96951}"/>
                      </a:ext>
                    </a:extLst>
                  </p:cNvPr>
                  <p:cNvGraphicFramePr>
                    <a:graphicFrameLocks/>
                  </p:cNvGraphicFramePr>
                  <p:nvPr>
                    <p:extLst>
                      <p:ext uri="{D42A27DB-BD31-4B8C-83A1-F6EECF244321}">
                        <p14:modId xmlns:p14="http://schemas.microsoft.com/office/powerpoint/2010/main" val="3977964058"/>
                      </p:ext>
                    </p:extLst>
                  </p:nvPr>
                </p:nvGraphicFramePr>
                <p:xfrm>
                  <a:off x="8082406" y="367847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20" name="Tabela 4">
                    <a:extLst>
                      <a:ext uri="{FF2B5EF4-FFF2-40B4-BE49-F238E27FC236}">
                        <a16:creationId xmlns:a16="http://schemas.microsoft.com/office/drawing/2014/main" id="{D77B0A95-15D4-FBA2-9E53-248747A96951}"/>
                      </a:ext>
                    </a:extLst>
                  </p:cNvPr>
                  <p:cNvGraphicFramePr>
                    <a:graphicFrameLocks/>
                  </p:cNvGraphicFramePr>
                  <p:nvPr>
                    <p:extLst>
                      <p:ext uri="{D42A27DB-BD31-4B8C-83A1-F6EECF244321}">
                        <p14:modId xmlns:p14="http://schemas.microsoft.com/office/powerpoint/2010/main" val="3977964058"/>
                      </p:ext>
                    </p:extLst>
                  </p:nvPr>
                </p:nvGraphicFramePr>
                <p:xfrm>
                  <a:off x="8082406" y="367847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p:sp>
            <p:nvSpPr>
              <p:cNvPr id="21" name="CaixaDeTexto 20">
                <a:extLst>
                  <a:ext uri="{FF2B5EF4-FFF2-40B4-BE49-F238E27FC236}">
                    <a16:creationId xmlns:a16="http://schemas.microsoft.com/office/drawing/2014/main" id="{5D29E7EF-21DC-CA63-209C-4A573A902511}"/>
                  </a:ext>
                </a:extLst>
              </p:cNvPr>
              <p:cNvSpPr txBox="1"/>
              <p:nvPr/>
            </p:nvSpPr>
            <p:spPr>
              <a:xfrm>
                <a:off x="5106526" y="1685990"/>
                <a:ext cx="870606" cy="369332"/>
              </a:xfrm>
              <a:prstGeom prst="rect">
                <a:avLst/>
              </a:prstGeom>
              <a:noFill/>
            </p:spPr>
            <p:txBody>
              <a:bodyPr wrap="square" rtlCol="0">
                <a:spAutoFit/>
              </a:bodyPr>
              <a:lstStyle/>
              <a:p>
                <a:pPr algn="ctr"/>
                <a:r>
                  <a:rPr lang="pt-BR" dirty="0"/>
                  <a:t>Output</a:t>
                </a:r>
              </a:p>
            </p:txBody>
          </p:sp>
          <mc:AlternateContent xmlns:mc="http://schemas.openxmlformats.org/markup-compatibility/2006" xmlns:a14="http://schemas.microsoft.com/office/drawing/2010/main">
            <mc:Choice Requires="a14">
              <p:graphicFrame>
                <p:nvGraphicFramePr>
                  <p:cNvPr id="33" name="Tabela 4">
                    <a:extLst>
                      <a:ext uri="{FF2B5EF4-FFF2-40B4-BE49-F238E27FC236}">
                        <a16:creationId xmlns:a16="http://schemas.microsoft.com/office/drawing/2014/main" id="{C3BFA42E-33D9-0D1D-1D8B-AE6FB9900463}"/>
                      </a:ext>
                    </a:extLst>
                  </p:cNvPr>
                  <p:cNvGraphicFramePr>
                    <a:graphicFrameLocks/>
                  </p:cNvGraphicFramePr>
                  <p:nvPr>
                    <p:extLst>
                      <p:ext uri="{D42A27DB-BD31-4B8C-83A1-F6EECF244321}">
                        <p14:modId xmlns:p14="http://schemas.microsoft.com/office/powerpoint/2010/main" val="981471261"/>
                      </p:ext>
                    </p:extLst>
                  </p:nvPr>
                </p:nvGraphicFramePr>
                <p:xfrm>
                  <a:off x="4920322" y="206722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3" name="Tabela 4">
                    <a:extLst>
                      <a:ext uri="{FF2B5EF4-FFF2-40B4-BE49-F238E27FC236}">
                        <a16:creationId xmlns:a16="http://schemas.microsoft.com/office/drawing/2014/main" id="{C3BFA42E-33D9-0D1D-1D8B-AE6FB9900463}"/>
                      </a:ext>
                    </a:extLst>
                  </p:cNvPr>
                  <p:cNvGraphicFramePr>
                    <a:graphicFrameLocks/>
                  </p:cNvGraphicFramePr>
                  <p:nvPr>
                    <p:extLst>
                      <p:ext uri="{D42A27DB-BD31-4B8C-83A1-F6EECF244321}">
                        <p14:modId xmlns:p14="http://schemas.microsoft.com/office/powerpoint/2010/main" val="981471261"/>
                      </p:ext>
                    </p:extLst>
                  </p:nvPr>
                </p:nvGraphicFramePr>
                <p:xfrm>
                  <a:off x="4920322" y="206722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4" name="Tabela 4">
                    <a:extLst>
                      <a:ext uri="{FF2B5EF4-FFF2-40B4-BE49-F238E27FC236}">
                        <a16:creationId xmlns:a16="http://schemas.microsoft.com/office/drawing/2014/main" id="{85DB3302-AF25-3250-97E6-1E43A0400605}"/>
                      </a:ext>
                    </a:extLst>
                  </p:cNvPr>
                  <p:cNvGraphicFramePr>
                    <a:graphicFrameLocks/>
                  </p:cNvGraphicFramePr>
                  <p:nvPr>
                    <p:extLst>
                      <p:ext uri="{D42A27DB-BD31-4B8C-83A1-F6EECF244321}">
                        <p14:modId xmlns:p14="http://schemas.microsoft.com/office/powerpoint/2010/main" val="3934252241"/>
                      </p:ext>
                    </p:extLst>
                  </p:nvPr>
                </p:nvGraphicFramePr>
                <p:xfrm>
                  <a:off x="4920322" y="3443151"/>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4" name="Tabela 4">
                    <a:extLst>
                      <a:ext uri="{FF2B5EF4-FFF2-40B4-BE49-F238E27FC236}">
                        <a16:creationId xmlns:a16="http://schemas.microsoft.com/office/drawing/2014/main" id="{85DB3302-AF25-3250-97E6-1E43A0400605}"/>
                      </a:ext>
                    </a:extLst>
                  </p:cNvPr>
                  <p:cNvGraphicFramePr>
                    <a:graphicFrameLocks/>
                  </p:cNvGraphicFramePr>
                  <p:nvPr>
                    <p:extLst>
                      <p:ext uri="{D42A27DB-BD31-4B8C-83A1-F6EECF244321}">
                        <p14:modId xmlns:p14="http://schemas.microsoft.com/office/powerpoint/2010/main" val="3934252241"/>
                      </p:ext>
                    </p:extLst>
                  </p:nvPr>
                </p:nvGraphicFramePr>
                <p:xfrm>
                  <a:off x="4920322" y="3443151"/>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5" name="Tabela 4">
                    <a:extLst>
                      <a:ext uri="{FF2B5EF4-FFF2-40B4-BE49-F238E27FC236}">
                        <a16:creationId xmlns:a16="http://schemas.microsoft.com/office/drawing/2014/main" id="{FE40C774-FBE8-41AB-59B7-7FD4CE57331B}"/>
                      </a:ext>
                    </a:extLst>
                  </p:cNvPr>
                  <p:cNvGraphicFramePr>
                    <a:graphicFrameLocks/>
                  </p:cNvGraphicFramePr>
                  <p:nvPr>
                    <p:extLst>
                      <p:ext uri="{D42A27DB-BD31-4B8C-83A1-F6EECF244321}">
                        <p14:modId xmlns:p14="http://schemas.microsoft.com/office/powerpoint/2010/main" val="3326379338"/>
                      </p:ext>
                    </p:extLst>
                  </p:nvPr>
                </p:nvGraphicFramePr>
                <p:xfrm>
                  <a:off x="4920322" y="481908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5" name="Tabela 4">
                    <a:extLst>
                      <a:ext uri="{FF2B5EF4-FFF2-40B4-BE49-F238E27FC236}">
                        <a16:creationId xmlns:a16="http://schemas.microsoft.com/office/drawing/2014/main" id="{FE40C774-FBE8-41AB-59B7-7FD4CE57331B}"/>
                      </a:ext>
                    </a:extLst>
                  </p:cNvPr>
                  <p:cNvGraphicFramePr>
                    <a:graphicFrameLocks/>
                  </p:cNvGraphicFramePr>
                  <p:nvPr>
                    <p:extLst>
                      <p:ext uri="{D42A27DB-BD31-4B8C-83A1-F6EECF244321}">
                        <p14:modId xmlns:p14="http://schemas.microsoft.com/office/powerpoint/2010/main" val="3326379338"/>
                      </p:ext>
                    </p:extLst>
                  </p:nvPr>
                </p:nvGraphicFramePr>
                <p:xfrm>
                  <a:off x="4920322" y="481908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6" name="Tabela 35">
                    <a:extLst>
                      <a:ext uri="{FF2B5EF4-FFF2-40B4-BE49-F238E27FC236}">
                        <a16:creationId xmlns:a16="http://schemas.microsoft.com/office/drawing/2014/main" id="{9A1F4462-B7AA-6A33-EC8A-B252AB9FC141}"/>
                      </a:ext>
                    </a:extLst>
                  </p:cNvPr>
                  <p:cNvGraphicFramePr>
                    <a:graphicFrameLocks/>
                  </p:cNvGraphicFramePr>
                  <p:nvPr>
                    <p:extLst>
                      <p:ext uri="{D42A27DB-BD31-4B8C-83A1-F6EECF244321}">
                        <p14:modId xmlns:p14="http://schemas.microsoft.com/office/powerpoint/2010/main" val="769381372"/>
                      </p:ext>
                    </p:extLst>
                  </p:nvPr>
                </p:nvGraphicFramePr>
                <p:xfrm>
                  <a:off x="6677676" y="22710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6" name="Tabela 35">
                    <a:extLst>
                      <a:ext uri="{FF2B5EF4-FFF2-40B4-BE49-F238E27FC236}">
                        <a16:creationId xmlns:a16="http://schemas.microsoft.com/office/drawing/2014/main" id="{9A1F4462-B7AA-6A33-EC8A-B252AB9FC141}"/>
                      </a:ext>
                    </a:extLst>
                  </p:cNvPr>
                  <p:cNvGraphicFramePr>
                    <a:graphicFrameLocks/>
                  </p:cNvGraphicFramePr>
                  <p:nvPr>
                    <p:extLst>
                      <p:ext uri="{D42A27DB-BD31-4B8C-83A1-F6EECF244321}">
                        <p14:modId xmlns:p14="http://schemas.microsoft.com/office/powerpoint/2010/main" val="769381372"/>
                      </p:ext>
                    </p:extLst>
                  </p:nvPr>
                </p:nvGraphicFramePr>
                <p:xfrm>
                  <a:off x="6677676" y="22710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7" name="Tabela 36">
                    <a:extLst>
                      <a:ext uri="{FF2B5EF4-FFF2-40B4-BE49-F238E27FC236}">
                        <a16:creationId xmlns:a16="http://schemas.microsoft.com/office/drawing/2014/main" id="{EF5FE9EB-D1E0-4699-3454-A270D4048AC0}"/>
                      </a:ext>
                    </a:extLst>
                  </p:cNvPr>
                  <p:cNvGraphicFramePr>
                    <a:graphicFrameLocks/>
                  </p:cNvGraphicFramePr>
                  <p:nvPr>
                    <p:extLst>
                      <p:ext uri="{D42A27DB-BD31-4B8C-83A1-F6EECF244321}">
                        <p14:modId xmlns:p14="http://schemas.microsoft.com/office/powerpoint/2010/main" val="576135963"/>
                      </p:ext>
                    </p:extLst>
                  </p:nvPr>
                </p:nvGraphicFramePr>
                <p:xfrm>
                  <a:off x="6677676" y="3678470"/>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7" name="Tabela 36">
                    <a:extLst>
                      <a:ext uri="{FF2B5EF4-FFF2-40B4-BE49-F238E27FC236}">
                        <a16:creationId xmlns:a16="http://schemas.microsoft.com/office/drawing/2014/main" id="{EF5FE9EB-D1E0-4699-3454-A270D4048AC0}"/>
                      </a:ext>
                    </a:extLst>
                  </p:cNvPr>
                  <p:cNvGraphicFramePr>
                    <a:graphicFrameLocks/>
                  </p:cNvGraphicFramePr>
                  <p:nvPr>
                    <p:extLst>
                      <p:ext uri="{D42A27DB-BD31-4B8C-83A1-F6EECF244321}">
                        <p14:modId xmlns:p14="http://schemas.microsoft.com/office/powerpoint/2010/main" val="576135963"/>
                      </p:ext>
                    </p:extLst>
                  </p:nvPr>
                </p:nvGraphicFramePr>
                <p:xfrm>
                  <a:off x="6677676" y="3678470"/>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8" name="Tabela 37">
                    <a:extLst>
                      <a:ext uri="{FF2B5EF4-FFF2-40B4-BE49-F238E27FC236}">
                        <a16:creationId xmlns:a16="http://schemas.microsoft.com/office/drawing/2014/main" id="{935049B8-6BC8-4B94-508A-E4E830B007C3}"/>
                      </a:ext>
                    </a:extLst>
                  </p:cNvPr>
                  <p:cNvGraphicFramePr>
                    <a:graphicFrameLocks/>
                  </p:cNvGraphicFramePr>
                  <p:nvPr>
                    <p:extLst>
                      <p:ext uri="{D42A27DB-BD31-4B8C-83A1-F6EECF244321}">
                        <p14:modId xmlns:p14="http://schemas.microsoft.com/office/powerpoint/2010/main" val="3301185566"/>
                      </p:ext>
                    </p:extLst>
                  </p:nvPr>
                </p:nvGraphicFramePr>
                <p:xfrm>
                  <a:off x="6677676" y="500958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8" name="Tabela 37">
                    <a:extLst>
                      <a:ext uri="{FF2B5EF4-FFF2-40B4-BE49-F238E27FC236}">
                        <a16:creationId xmlns:a16="http://schemas.microsoft.com/office/drawing/2014/main" id="{935049B8-6BC8-4B94-508A-E4E830B007C3}"/>
                      </a:ext>
                    </a:extLst>
                  </p:cNvPr>
                  <p:cNvGraphicFramePr>
                    <a:graphicFrameLocks/>
                  </p:cNvGraphicFramePr>
                  <p:nvPr>
                    <p:extLst>
                      <p:ext uri="{D42A27DB-BD31-4B8C-83A1-F6EECF244321}">
                        <p14:modId xmlns:p14="http://schemas.microsoft.com/office/powerpoint/2010/main" val="3301185566"/>
                      </p:ext>
                    </p:extLst>
                  </p:nvPr>
                </p:nvGraphicFramePr>
                <p:xfrm>
                  <a:off x="6677676" y="500958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ADCA8886-9326-60B6-AD0F-784DDDA17982}"/>
                      </a:ext>
                    </a:extLst>
                  </p:cNvPr>
                  <p:cNvSpPr txBox="1"/>
                  <p:nvPr/>
                </p:nvSpPr>
                <p:spPr>
                  <a:xfrm>
                    <a:off x="6128462" y="2381894"/>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39" name="CaixaDeTexto 38">
                    <a:extLst>
                      <a:ext uri="{FF2B5EF4-FFF2-40B4-BE49-F238E27FC236}">
                        <a16:creationId xmlns:a16="http://schemas.microsoft.com/office/drawing/2014/main" id="{ADCA8886-9326-60B6-AD0F-784DDDA17982}"/>
                      </a:ext>
                    </a:extLst>
                  </p:cNvPr>
                  <p:cNvSpPr txBox="1">
                    <a:spLocks noRot="1" noChangeAspect="1" noMove="1" noResize="1" noEditPoints="1" noAdjustHandles="1" noChangeArrowheads="1" noChangeShapeType="1" noTextEdit="1"/>
                  </p:cNvSpPr>
                  <p:nvPr/>
                </p:nvSpPr>
                <p:spPr>
                  <a:xfrm>
                    <a:off x="6128462" y="2381894"/>
                    <a:ext cx="578069" cy="461665"/>
                  </a:xfrm>
                  <a:prstGeom prst="rect">
                    <a:avLst/>
                  </a:prstGeom>
                  <a:blipFill>
                    <a:blip r:embed="rId4"/>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id="{5B985AE4-6A29-0737-F218-4FFA24F547B1}"/>
                      </a:ext>
                    </a:extLst>
                  </p:cNvPr>
                  <p:cNvSpPr txBox="1"/>
                  <p:nvPr/>
                </p:nvSpPr>
                <p:spPr>
                  <a:xfrm>
                    <a:off x="6136742" y="379550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40" name="CaixaDeTexto 39">
                    <a:extLst>
                      <a:ext uri="{FF2B5EF4-FFF2-40B4-BE49-F238E27FC236}">
                        <a16:creationId xmlns:a16="http://schemas.microsoft.com/office/drawing/2014/main" id="{5B985AE4-6A29-0737-F218-4FFA24F547B1}"/>
                      </a:ext>
                    </a:extLst>
                  </p:cNvPr>
                  <p:cNvSpPr txBox="1">
                    <a:spLocks noRot="1" noChangeAspect="1" noMove="1" noResize="1" noEditPoints="1" noAdjustHandles="1" noChangeArrowheads="1" noChangeShapeType="1" noTextEdit="1"/>
                  </p:cNvSpPr>
                  <p:nvPr/>
                </p:nvSpPr>
                <p:spPr>
                  <a:xfrm>
                    <a:off x="6136742" y="3795509"/>
                    <a:ext cx="578069" cy="461665"/>
                  </a:xfrm>
                  <a:prstGeom prst="rect">
                    <a:avLst/>
                  </a:prstGeom>
                  <a:blipFill>
                    <a:blip r:embed="rId5"/>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CaixaDeTexto 40">
                    <a:extLst>
                      <a:ext uri="{FF2B5EF4-FFF2-40B4-BE49-F238E27FC236}">
                        <a16:creationId xmlns:a16="http://schemas.microsoft.com/office/drawing/2014/main" id="{1559FE9B-65AA-3BAA-3DAE-62E4C5417647}"/>
                      </a:ext>
                    </a:extLst>
                  </p:cNvPr>
                  <p:cNvSpPr txBox="1"/>
                  <p:nvPr/>
                </p:nvSpPr>
                <p:spPr>
                  <a:xfrm>
                    <a:off x="6128461" y="514450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41" name="CaixaDeTexto 40">
                    <a:extLst>
                      <a:ext uri="{FF2B5EF4-FFF2-40B4-BE49-F238E27FC236}">
                        <a16:creationId xmlns:a16="http://schemas.microsoft.com/office/drawing/2014/main" id="{1559FE9B-65AA-3BAA-3DAE-62E4C5417647}"/>
                      </a:ext>
                    </a:extLst>
                  </p:cNvPr>
                  <p:cNvSpPr txBox="1">
                    <a:spLocks noRot="1" noChangeAspect="1" noMove="1" noResize="1" noEditPoints="1" noAdjustHandles="1" noChangeArrowheads="1" noChangeShapeType="1" noTextEdit="1"/>
                  </p:cNvSpPr>
                  <p:nvPr/>
                </p:nvSpPr>
                <p:spPr>
                  <a:xfrm>
                    <a:off x="6128461" y="5144509"/>
                    <a:ext cx="578069" cy="461665"/>
                  </a:xfrm>
                  <a:prstGeom prst="rect">
                    <a:avLst/>
                  </a:prstGeom>
                  <a:blipFill>
                    <a:blip r:embed="rId6"/>
                    <a:stretch>
                      <a:fillRect b="-921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2" name="CaixaDeTexto 41">
                    <a:extLst>
                      <a:ext uri="{FF2B5EF4-FFF2-40B4-BE49-F238E27FC236}">
                        <a16:creationId xmlns:a16="http://schemas.microsoft.com/office/drawing/2014/main" id="{4EF73DA9-EC25-D209-515D-B655C2B79626}"/>
                      </a:ext>
                    </a:extLst>
                  </p:cNvPr>
                  <p:cNvSpPr txBox="1"/>
                  <p:nvPr/>
                </p:nvSpPr>
                <p:spPr>
                  <a:xfrm>
                    <a:off x="7504337" y="3726072"/>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42" name="CaixaDeTexto 41">
                    <a:extLst>
                      <a:ext uri="{FF2B5EF4-FFF2-40B4-BE49-F238E27FC236}">
                        <a16:creationId xmlns:a16="http://schemas.microsoft.com/office/drawing/2014/main" id="{4EF73DA9-EC25-D209-515D-B655C2B79626}"/>
                      </a:ext>
                    </a:extLst>
                  </p:cNvPr>
                  <p:cNvSpPr txBox="1">
                    <a:spLocks noRot="1" noChangeAspect="1" noMove="1" noResize="1" noEditPoints="1" noAdjustHandles="1" noChangeArrowheads="1" noChangeShapeType="1" noTextEdit="1"/>
                  </p:cNvSpPr>
                  <p:nvPr/>
                </p:nvSpPr>
                <p:spPr>
                  <a:xfrm>
                    <a:off x="7504337" y="3726072"/>
                    <a:ext cx="578069" cy="523220"/>
                  </a:xfrm>
                  <a:prstGeom prst="rect">
                    <a:avLst/>
                  </a:prstGeom>
                  <a:blipFill>
                    <a:blip r:embed="rId7"/>
                    <a:stretch>
                      <a:fillRect/>
                    </a:stretch>
                  </a:blipFill>
                </p:spPr>
                <p:txBody>
                  <a:bodyPr/>
                  <a:lstStyle/>
                  <a:p>
                    <a:r>
                      <a:rPr lang="pt-BR">
                        <a:noFill/>
                      </a:rPr>
                      <a:t> </a:t>
                    </a:r>
                  </a:p>
                </p:txBody>
              </p:sp>
            </mc:Fallback>
          </mc:AlternateContent>
          <p:sp>
            <p:nvSpPr>
              <p:cNvPr id="43" name="CaixaDeTexto 42">
                <a:extLst>
                  <a:ext uri="{FF2B5EF4-FFF2-40B4-BE49-F238E27FC236}">
                    <a16:creationId xmlns:a16="http://schemas.microsoft.com/office/drawing/2014/main" id="{015D1AB5-CE41-FC4A-B444-1A433ADAEC37}"/>
                  </a:ext>
                </a:extLst>
              </p:cNvPr>
              <p:cNvSpPr txBox="1"/>
              <p:nvPr/>
            </p:nvSpPr>
            <p:spPr>
              <a:xfrm>
                <a:off x="8082406" y="1681050"/>
                <a:ext cx="870606" cy="369332"/>
              </a:xfrm>
              <a:prstGeom prst="rect">
                <a:avLst/>
              </a:prstGeom>
              <a:noFill/>
            </p:spPr>
            <p:txBody>
              <a:bodyPr wrap="square" rtlCol="0">
                <a:spAutoFit/>
              </a:bodyPr>
              <a:lstStyle/>
              <a:p>
                <a:pPr algn="ctr"/>
                <a:r>
                  <a:rPr lang="pt-BR" dirty="0"/>
                  <a:t>Output</a:t>
                </a:r>
              </a:p>
            </p:txBody>
          </p:sp>
          <p:sp>
            <p:nvSpPr>
              <p:cNvPr id="44" name="CaixaDeTexto 43">
                <a:extLst>
                  <a:ext uri="{FF2B5EF4-FFF2-40B4-BE49-F238E27FC236}">
                    <a16:creationId xmlns:a16="http://schemas.microsoft.com/office/drawing/2014/main" id="{05C00E29-1787-385A-91BB-0BA8D07E0063}"/>
                  </a:ext>
                </a:extLst>
              </p:cNvPr>
              <p:cNvSpPr txBox="1"/>
              <p:nvPr/>
            </p:nvSpPr>
            <p:spPr>
              <a:xfrm>
                <a:off x="6677676" y="1681050"/>
                <a:ext cx="858784" cy="369332"/>
              </a:xfrm>
              <a:prstGeom prst="rect">
                <a:avLst/>
              </a:prstGeom>
              <a:noFill/>
            </p:spPr>
            <p:txBody>
              <a:bodyPr wrap="square" rtlCol="0">
                <a:spAutoFit/>
              </a:bodyPr>
              <a:lstStyle/>
              <a:p>
                <a:pPr algn="ctr"/>
                <a:r>
                  <a:rPr lang="pt-BR" dirty="0"/>
                  <a:t>Kernel</a:t>
                </a:r>
              </a:p>
            </p:txBody>
          </p:sp>
          <p:sp>
            <p:nvSpPr>
              <p:cNvPr id="47" name="Sinal de Adição 46">
                <a:extLst>
                  <a:ext uri="{FF2B5EF4-FFF2-40B4-BE49-F238E27FC236}">
                    <a16:creationId xmlns:a16="http://schemas.microsoft.com/office/drawing/2014/main" id="{C4209092-C8B1-15DC-F864-DF3CED4ACFC4}"/>
                  </a:ext>
                </a:extLst>
              </p:cNvPr>
              <p:cNvSpPr/>
              <p:nvPr/>
            </p:nvSpPr>
            <p:spPr>
              <a:xfrm>
                <a:off x="6963068" y="3165890"/>
                <a:ext cx="288000" cy="288000"/>
              </a:xfrm>
              <a:prstGeom prst="mathPlu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a:p>
            </p:txBody>
          </p:sp>
          <p:sp>
            <p:nvSpPr>
              <p:cNvPr id="48" name="Sinal de Adição 47">
                <a:extLst>
                  <a:ext uri="{FF2B5EF4-FFF2-40B4-BE49-F238E27FC236}">
                    <a16:creationId xmlns:a16="http://schemas.microsoft.com/office/drawing/2014/main" id="{48B30B19-762F-DFCC-F08D-25A1D8450882}"/>
                  </a:ext>
                </a:extLst>
              </p:cNvPr>
              <p:cNvSpPr/>
              <p:nvPr/>
            </p:nvSpPr>
            <p:spPr>
              <a:xfrm>
                <a:off x="6963068" y="4572054"/>
                <a:ext cx="288000" cy="288000"/>
              </a:xfrm>
              <a:prstGeom prst="mathPlu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a:p>
            </p:txBody>
          </p:sp>
        </p:grp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E6BBB756-AAFD-BC7A-7E31-93B4B96F4064}"/>
                    </a:ext>
                  </a:extLst>
                </p:cNvPr>
                <p:cNvSpPr txBox="1"/>
                <p:nvPr/>
              </p:nvSpPr>
              <p:spPr>
                <a:xfrm>
                  <a:off x="990729" y="4872088"/>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3</m:t>
                        </m:r>
                        <m:r>
                          <a:rPr lang="pt-BR" b="0" i="1" smtClean="0">
                            <a:latin typeface="Cambria Math" panose="02040503050406030204" pitchFamily="18" charset="0"/>
                            <a:ea typeface="Cambria Math" panose="02040503050406030204" pitchFamily="18" charset="0"/>
                          </a:rPr>
                          <m:t>×3×3</m:t>
                        </m:r>
                      </m:oMath>
                    </m:oMathPara>
                  </a14:m>
                  <a:endParaRPr lang="pt-BR" dirty="0"/>
                </a:p>
              </p:txBody>
            </p:sp>
          </mc:Choice>
          <mc:Fallback xmlns="">
            <p:sp>
              <p:nvSpPr>
                <p:cNvPr id="50" name="CaixaDeTexto 49">
                  <a:extLst>
                    <a:ext uri="{FF2B5EF4-FFF2-40B4-BE49-F238E27FC236}">
                      <a16:creationId xmlns:a16="http://schemas.microsoft.com/office/drawing/2014/main" id="{E6BBB756-AAFD-BC7A-7E31-93B4B96F4064}"/>
                    </a:ext>
                  </a:extLst>
                </p:cNvPr>
                <p:cNvSpPr txBox="1">
                  <a:spLocks noRot="1" noChangeAspect="1" noMove="1" noResize="1" noEditPoints="1" noAdjustHandles="1" noChangeArrowheads="1" noChangeShapeType="1" noTextEdit="1"/>
                </p:cNvSpPr>
                <p:nvPr/>
              </p:nvSpPr>
              <p:spPr>
                <a:xfrm>
                  <a:off x="990729" y="4872088"/>
                  <a:ext cx="1243014"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id="{7B3BDFFA-4C6C-70AE-257A-677E686A755F}"/>
                    </a:ext>
                  </a:extLst>
                </p:cNvPr>
                <p:cNvSpPr txBox="1"/>
                <p:nvPr/>
              </p:nvSpPr>
              <p:spPr>
                <a:xfrm>
                  <a:off x="2988751" y="4575148"/>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×2×3</m:t>
                        </m:r>
                      </m:oMath>
                    </m:oMathPara>
                  </a14:m>
                  <a:endParaRPr lang="pt-BR" dirty="0"/>
                </a:p>
              </p:txBody>
            </p:sp>
          </mc:Choice>
          <mc:Fallback xmlns="">
            <p:sp>
              <p:nvSpPr>
                <p:cNvPr id="51" name="CaixaDeTexto 50">
                  <a:extLst>
                    <a:ext uri="{FF2B5EF4-FFF2-40B4-BE49-F238E27FC236}">
                      <a16:creationId xmlns:a16="http://schemas.microsoft.com/office/drawing/2014/main" id="{7B3BDFFA-4C6C-70AE-257A-677E686A755F}"/>
                    </a:ext>
                  </a:extLst>
                </p:cNvPr>
                <p:cNvSpPr txBox="1">
                  <a:spLocks noRot="1" noChangeAspect="1" noMove="1" noResize="1" noEditPoints="1" noAdjustHandles="1" noChangeArrowheads="1" noChangeShapeType="1" noTextEdit="1"/>
                </p:cNvSpPr>
                <p:nvPr/>
              </p:nvSpPr>
              <p:spPr>
                <a:xfrm>
                  <a:off x="2988751" y="4575148"/>
                  <a:ext cx="1243014"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CaixaDeTexto 51">
                  <a:extLst>
                    <a:ext uri="{FF2B5EF4-FFF2-40B4-BE49-F238E27FC236}">
                      <a16:creationId xmlns:a16="http://schemas.microsoft.com/office/drawing/2014/main" id="{E502B310-A508-B8BB-5FE9-081AA6343B71}"/>
                    </a:ext>
                  </a:extLst>
                </p:cNvPr>
                <p:cNvSpPr txBox="1"/>
                <p:nvPr/>
              </p:nvSpPr>
              <p:spPr>
                <a:xfrm>
                  <a:off x="8099101" y="4502756"/>
                  <a:ext cx="870606"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m:t>
                        </m:r>
                      </m:oMath>
                    </m:oMathPara>
                  </a14:m>
                  <a:endParaRPr lang="pt-BR" dirty="0"/>
                </a:p>
              </p:txBody>
            </p:sp>
          </mc:Choice>
          <mc:Fallback xmlns="">
            <p:sp>
              <p:nvSpPr>
                <p:cNvPr id="52" name="CaixaDeTexto 51">
                  <a:extLst>
                    <a:ext uri="{FF2B5EF4-FFF2-40B4-BE49-F238E27FC236}">
                      <a16:creationId xmlns:a16="http://schemas.microsoft.com/office/drawing/2014/main" id="{E502B310-A508-B8BB-5FE9-081AA6343B71}"/>
                    </a:ext>
                  </a:extLst>
                </p:cNvPr>
                <p:cNvSpPr txBox="1">
                  <a:spLocks noRot="1" noChangeAspect="1" noMove="1" noResize="1" noEditPoints="1" noAdjustHandles="1" noChangeArrowheads="1" noChangeShapeType="1" noTextEdit="1"/>
                </p:cNvSpPr>
                <p:nvPr/>
              </p:nvSpPr>
              <p:spPr>
                <a:xfrm>
                  <a:off x="8099101" y="4502756"/>
                  <a:ext cx="870606" cy="369332"/>
                </a:xfrm>
                <a:prstGeom prst="rect">
                  <a:avLst/>
                </a:prstGeom>
                <a:blipFill>
                  <a:blip r:embed="rId10"/>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3103281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CF2BC960-C732-DE9A-4C42-83C203EE1EE1}"/>
              </a:ext>
            </a:extLst>
          </p:cNvPr>
          <p:cNvGrpSpPr/>
          <p:nvPr/>
        </p:nvGrpSpPr>
        <p:grpSpPr>
          <a:xfrm>
            <a:off x="990729" y="1681050"/>
            <a:ext cx="7978978" cy="4250552"/>
            <a:chOff x="990729" y="1681050"/>
            <a:chExt cx="7978978" cy="4250552"/>
          </a:xfrm>
        </p:grpSpPr>
        <mc:AlternateContent xmlns:mc="http://schemas.openxmlformats.org/markup-compatibility/2006" xmlns:a14="http://schemas.microsoft.com/office/drawing/2010/main">
          <mc:Choice Requires="a14">
            <p:graphicFrame>
              <p:nvGraphicFramePr>
                <p:cNvPr id="32" name="Tabela 31">
                  <a:extLst>
                    <a:ext uri="{FF2B5EF4-FFF2-40B4-BE49-F238E27FC236}">
                      <a16:creationId xmlns:a16="http://schemas.microsoft.com/office/drawing/2014/main" id="{2F9A2461-BB38-98A3-9217-822694E3F2B2}"/>
                    </a:ext>
                  </a:extLst>
                </p:cNvPr>
                <p:cNvGraphicFramePr>
                  <a:graphicFrameLocks/>
                </p:cNvGraphicFramePr>
                <p:nvPr>
                  <p:extLst>
                    <p:ext uri="{D42A27DB-BD31-4B8C-83A1-F6EECF244321}">
                      <p14:modId xmlns:p14="http://schemas.microsoft.com/office/powerpoint/2010/main" val="805455660"/>
                    </p:ext>
                  </p:extLst>
                </p:nvPr>
              </p:nvGraphicFramePr>
              <p:xfrm>
                <a:off x="3518729" y="343316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2" name="Tabela 31">
                  <a:extLst>
                    <a:ext uri="{FF2B5EF4-FFF2-40B4-BE49-F238E27FC236}">
                      <a16:creationId xmlns:a16="http://schemas.microsoft.com/office/drawing/2014/main" id="{2F9A2461-BB38-98A3-9217-822694E3F2B2}"/>
                    </a:ext>
                  </a:extLst>
                </p:cNvPr>
                <p:cNvGraphicFramePr>
                  <a:graphicFrameLocks/>
                </p:cNvGraphicFramePr>
                <p:nvPr>
                  <p:extLst>
                    <p:ext uri="{D42A27DB-BD31-4B8C-83A1-F6EECF244321}">
                      <p14:modId xmlns:p14="http://schemas.microsoft.com/office/powerpoint/2010/main" val="805455660"/>
                    </p:ext>
                  </p:extLst>
                </p:nvPr>
              </p:nvGraphicFramePr>
              <p:xfrm>
                <a:off x="3518729" y="343316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1" name="Tabela 30">
                  <a:extLst>
                    <a:ext uri="{FF2B5EF4-FFF2-40B4-BE49-F238E27FC236}">
                      <a16:creationId xmlns:a16="http://schemas.microsoft.com/office/drawing/2014/main" id="{FADB2249-E063-C463-8822-4F21596A7971}"/>
                    </a:ext>
                  </a:extLst>
                </p:cNvPr>
                <p:cNvGraphicFramePr>
                  <a:graphicFrameLocks/>
                </p:cNvGraphicFramePr>
                <p:nvPr>
                  <p:extLst>
                    <p:ext uri="{D42A27DB-BD31-4B8C-83A1-F6EECF244321}">
                      <p14:modId xmlns:p14="http://schemas.microsoft.com/office/powerpoint/2010/main" val="4136631534"/>
                    </p:ext>
                  </p:extLst>
                </p:nvPr>
              </p:nvGraphicFramePr>
              <p:xfrm>
                <a:off x="3332034" y="3616661"/>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1" name="Tabela 30">
                  <a:extLst>
                    <a:ext uri="{FF2B5EF4-FFF2-40B4-BE49-F238E27FC236}">
                      <a16:creationId xmlns:a16="http://schemas.microsoft.com/office/drawing/2014/main" id="{FADB2249-E063-C463-8822-4F21596A7971}"/>
                    </a:ext>
                  </a:extLst>
                </p:cNvPr>
                <p:cNvGraphicFramePr>
                  <a:graphicFrameLocks/>
                </p:cNvGraphicFramePr>
                <p:nvPr>
                  <p:extLst>
                    <p:ext uri="{D42A27DB-BD31-4B8C-83A1-F6EECF244321}">
                      <p14:modId xmlns:p14="http://schemas.microsoft.com/office/powerpoint/2010/main" val="4136631534"/>
                    </p:ext>
                  </p:extLst>
                </p:nvPr>
              </p:nvGraphicFramePr>
              <p:xfrm>
                <a:off x="3332034" y="3616661"/>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 name="Tabela 4">
                  <a:extLst>
                    <a:ext uri="{FF2B5EF4-FFF2-40B4-BE49-F238E27FC236}">
                      <a16:creationId xmlns:a16="http://schemas.microsoft.com/office/drawing/2014/main" id="{9941D272-0AFC-301C-EC99-4892310F8E6A}"/>
                    </a:ext>
                  </a:extLst>
                </p:cNvPr>
                <p:cNvGraphicFramePr>
                  <a:graphicFrameLocks/>
                </p:cNvGraphicFramePr>
                <p:nvPr>
                  <p:extLst>
                    <p:ext uri="{D42A27DB-BD31-4B8C-83A1-F6EECF244321}">
                      <p14:modId xmlns:p14="http://schemas.microsoft.com/office/powerpoint/2010/main" val="1140630855"/>
                    </p:ext>
                  </p:extLst>
                </p:nvPr>
              </p:nvGraphicFramePr>
              <p:xfrm>
                <a:off x="1370287" y="331008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 name="Tabela 4">
                  <a:extLst>
                    <a:ext uri="{FF2B5EF4-FFF2-40B4-BE49-F238E27FC236}">
                      <a16:creationId xmlns:a16="http://schemas.microsoft.com/office/drawing/2014/main" id="{9941D272-0AFC-301C-EC99-4892310F8E6A}"/>
                    </a:ext>
                  </a:extLst>
                </p:cNvPr>
                <p:cNvGraphicFramePr>
                  <a:graphicFrameLocks/>
                </p:cNvGraphicFramePr>
                <p:nvPr>
                  <p:extLst>
                    <p:ext uri="{D42A27DB-BD31-4B8C-83A1-F6EECF244321}">
                      <p14:modId xmlns:p14="http://schemas.microsoft.com/office/powerpoint/2010/main" val="1140630855"/>
                    </p:ext>
                  </p:extLst>
                </p:nvPr>
              </p:nvGraphicFramePr>
              <p:xfrm>
                <a:off x="1370287" y="331008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 name="Tabela 4">
                  <a:extLst>
                    <a:ext uri="{FF2B5EF4-FFF2-40B4-BE49-F238E27FC236}">
                      <a16:creationId xmlns:a16="http://schemas.microsoft.com/office/drawing/2014/main" id="{19F7ED3C-53B7-4FEA-18ED-F42CDFE05109}"/>
                    </a:ext>
                  </a:extLst>
                </p:cNvPr>
                <p:cNvGraphicFramePr>
                  <a:graphicFrameLocks/>
                </p:cNvGraphicFramePr>
                <p:nvPr>
                  <p:extLst>
                    <p:ext uri="{D42A27DB-BD31-4B8C-83A1-F6EECF244321}">
                      <p14:modId xmlns:p14="http://schemas.microsoft.com/office/powerpoint/2010/main" val="4044064367"/>
                    </p:ext>
                  </p:extLst>
                </p:nvPr>
              </p:nvGraphicFramePr>
              <p:xfrm>
                <a:off x="1181101" y="348797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2" name="Tabela 4">
                  <a:extLst>
                    <a:ext uri="{FF2B5EF4-FFF2-40B4-BE49-F238E27FC236}">
                      <a16:creationId xmlns:a16="http://schemas.microsoft.com/office/drawing/2014/main" id="{19F7ED3C-53B7-4FEA-18ED-F42CDFE05109}"/>
                    </a:ext>
                  </a:extLst>
                </p:cNvPr>
                <p:cNvGraphicFramePr>
                  <a:graphicFrameLocks/>
                </p:cNvGraphicFramePr>
                <p:nvPr>
                  <p:extLst>
                    <p:ext uri="{D42A27DB-BD31-4B8C-83A1-F6EECF244321}">
                      <p14:modId xmlns:p14="http://schemas.microsoft.com/office/powerpoint/2010/main" val="4044064367"/>
                    </p:ext>
                  </p:extLst>
                </p:nvPr>
              </p:nvGraphicFramePr>
              <p:xfrm>
                <a:off x="1181101" y="348797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p:sp>
          <p:nvSpPr>
            <p:cNvPr id="7" name="CaixaDeTexto 6">
              <a:extLst>
                <a:ext uri="{FF2B5EF4-FFF2-40B4-BE49-F238E27FC236}">
                  <a16:creationId xmlns:a16="http://schemas.microsoft.com/office/drawing/2014/main" id="{C10D9D7E-21EA-C2D8-5761-4F6786036D00}"/>
                </a:ext>
              </a:extLst>
            </p:cNvPr>
            <p:cNvSpPr txBox="1"/>
            <p:nvPr/>
          </p:nvSpPr>
          <p:spPr>
            <a:xfrm>
              <a:off x="991916" y="1685990"/>
              <a:ext cx="1601134" cy="369332"/>
            </a:xfrm>
            <a:prstGeom prst="rect">
              <a:avLst/>
            </a:prstGeom>
            <a:noFill/>
          </p:spPr>
          <p:txBody>
            <a:bodyPr wrap="square" rtlCol="0">
              <a:spAutoFit/>
            </a:bodyPr>
            <a:lstStyle/>
            <a:p>
              <a:pPr algn="ctr"/>
              <a:r>
                <a:rPr lang="pt-BR" dirty="0"/>
                <a:t>Input</a:t>
              </a:r>
            </a:p>
          </p:txBody>
        </p:sp>
        <mc:AlternateContent xmlns:mc="http://schemas.openxmlformats.org/markup-compatibility/2006" xmlns:a14="http://schemas.microsoft.com/office/drawing/2010/main">
          <mc:Choice Requires="a14">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2093335978"/>
                    </p:ext>
                  </p:extLst>
                </p:nvPr>
              </p:nvGraphicFramePr>
              <p:xfrm>
                <a:off x="991915" y="3665856"/>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2093335978"/>
                    </p:ext>
                  </p:extLst>
                </p:nvPr>
              </p:nvGraphicFramePr>
              <p:xfrm>
                <a:off x="991915" y="3665856"/>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1163184752"/>
                    </p:ext>
                  </p:extLst>
                </p:nvPr>
              </p:nvGraphicFramePr>
              <p:xfrm>
                <a:off x="3180866" y="37712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1163184752"/>
                    </p:ext>
                  </p:extLst>
                </p:nvPr>
              </p:nvGraphicFramePr>
              <p:xfrm>
                <a:off x="3180866" y="37712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F95B3DA-B65D-197D-DA2B-E33A2B91AF70}"/>
                    </a:ext>
                  </a:extLst>
                </p:cNvPr>
                <p:cNvSpPr txBox="1"/>
                <p:nvPr/>
              </p:nvSpPr>
              <p:spPr>
                <a:xfrm>
                  <a:off x="2593049" y="3760451"/>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6" name="CaixaDeTexto 5">
                  <a:extLst>
                    <a:ext uri="{FF2B5EF4-FFF2-40B4-BE49-F238E27FC236}">
                      <a16:creationId xmlns:a16="http://schemas.microsoft.com/office/drawing/2014/main" id="{1F95B3DA-B65D-197D-DA2B-E33A2B91AF70}"/>
                    </a:ext>
                  </a:extLst>
                </p:cNvPr>
                <p:cNvSpPr txBox="1">
                  <a:spLocks noRot="1" noChangeAspect="1" noMove="1" noResize="1" noEditPoints="1" noAdjustHandles="1" noChangeArrowheads="1" noChangeShapeType="1" noTextEdit="1"/>
                </p:cNvSpPr>
                <p:nvPr/>
              </p:nvSpPr>
              <p:spPr>
                <a:xfrm>
                  <a:off x="2593049" y="3760451"/>
                  <a:ext cx="578069" cy="461665"/>
                </a:xfrm>
                <a:prstGeom prst="rect">
                  <a:avLst/>
                </a:prstGeom>
                <a:blipFill>
                  <a:blip r:embed="rId2"/>
                  <a:stretch>
                    <a:fillRect b="-9211"/>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A352DED4-AC8A-2504-0A48-2A08B9F1ECAA}"/>
                </a:ext>
              </a:extLst>
            </p:cNvPr>
            <p:cNvSpPr txBox="1"/>
            <p:nvPr/>
          </p:nvSpPr>
          <p:spPr>
            <a:xfrm>
              <a:off x="3180866" y="1685990"/>
              <a:ext cx="1196647" cy="369332"/>
            </a:xfrm>
            <a:prstGeom prst="rect">
              <a:avLst/>
            </a:prstGeom>
            <a:noFill/>
          </p:spPr>
          <p:txBody>
            <a:bodyPr wrap="square" rtlCol="0">
              <a:spAutoFit/>
            </a:bodyPr>
            <a:lstStyle/>
            <a:p>
              <a:pPr algn="ctr"/>
              <a:r>
                <a:rPr lang="pt-BR" dirty="0"/>
                <a:t>Kernel</a:t>
              </a: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C939B888-B31C-7C03-C007-B8A7B62631D8}"/>
                    </a:ext>
                  </a:extLst>
                </p:cNvPr>
                <p:cNvSpPr txBox="1"/>
                <p:nvPr/>
              </p:nvSpPr>
              <p:spPr>
                <a:xfrm>
                  <a:off x="4342253" y="3729631"/>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9" name="CaixaDeTexto 18">
                  <a:extLst>
                    <a:ext uri="{FF2B5EF4-FFF2-40B4-BE49-F238E27FC236}">
                      <a16:creationId xmlns:a16="http://schemas.microsoft.com/office/drawing/2014/main" id="{C939B888-B31C-7C03-C007-B8A7B62631D8}"/>
                    </a:ext>
                  </a:extLst>
                </p:cNvPr>
                <p:cNvSpPr txBox="1">
                  <a:spLocks noRot="1" noChangeAspect="1" noMove="1" noResize="1" noEditPoints="1" noAdjustHandles="1" noChangeArrowheads="1" noChangeShapeType="1" noTextEdit="1"/>
                </p:cNvSpPr>
                <p:nvPr/>
              </p:nvSpPr>
              <p:spPr>
                <a:xfrm>
                  <a:off x="4342253" y="3729631"/>
                  <a:ext cx="578069" cy="52322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20" name="Tabela 4">
                  <a:extLst>
                    <a:ext uri="{FF2B5EF4-FFF2-40B4-BE49-F238E27FC236}">
                      <a16:creationId xmlns:a16="http://schemas.microsoft.com/office/drawing/2014/main" id="{D77B0A95-15D4-FBA2-9E53-248747A96951}"/>
                    </a:ext>
                  </a:extLst>
                </p:cNvPr>
                <p:cNvGraphicFramePr>
                  <a:graphicFrameLocks/>
                </p:cNvGraphicFramePr>
                <p:nvPr>
                  <p:extLst>
                    <p:ext uri="{D42A27DB-BD31-4B8C-83A1-F6EECF244321}">
                      <p14:modId xmlns:p14="http://schemas.microsoft.com/office/powerpoint/2010/main" val="3568571525"/>
                    </p:ext>
                  </p:extLst>
                </p:nvPr>
              </p:nvGraphicFramePr>
              <p:xfrm>
                <a:off x="8082406" y="367847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20" name="Tabela 4">
                  <a:extLst>
                    <a:ext uri="{FF2B5EF4-FFF2-40B4-BE49-F238E27FC236}">
                      <a16:creationId xmlns:a16="http://schemas.microsoft.com/office/drawing/2014/main" id="{D77B0A95-15D4-FBA2-9E53-248747A96951}"/>
                    </a:ext>
                  </a:extLst>
                </p:cNvPr>
                <p:cNvGraphicFramePr>
                  <a:graphicFrameLocks/>
                </p:cNvGraphicFramePr>
                <p:nvPr>
                  <p:extLst>
                    <p:ext uri="{D42A27DB-BD31-4B8C-83A1-F6EECF244321}">
                      <p14:modId xmlns:p14="http://schemas.microsoft.com/office/powerpoint/2010/main" val="3568571525"/>
                    </p:ext>
                  </p:extLst>
                </p:nvPr>
              </p:nvGraphicFramePr>
              <p:xfrm>
                <a:off x="8082406" y="367847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p:sp>
          <p:nvSpPr>
            <p:cNvPr id="21" name="CaixaDeTexto 20">
              <a:extLst>
                <a:ext uri="{FF2B5EF4-FFF2-40B4-BE49-F238E27FC236}">
                  <a16:creationId xmlns:a16="http://schemas.microsoft.com/office/drawing/2014/main" id="{5D29E7EF-21DC-CA63-209C-4A573A902511}"/>
                </a:ext>
              </a:extLst>
            </p:cNvPr>
            <p:cNvSpPr txBox="1"/>
            <p:nvPr/>
          </p:nvSpPr>
          <p:spPr>
            <a:xfrm>
              <a:off x="5106526" y="1685990"/>
              <a:ext cx="870606" cy="369332"/>
            </a:xfrm>
            <a:prstGeom prst="rect">
              <a:avLst/>
            </a:prstGeom>
            <a:noFill/>
          </p:spPr>
          <p:txBody>
            <a:bodyPr wrap="square" rtlCol="0">
              <a:spAutoFit/>
            </a:bodyPr>
            <a:lstStyle/>
            <a:p>
              <a:pPr algn="ctr"/>
              <a:r>
                <a:rPr lang="pt-BR" dirty="0"/>
                <a:t>Output</a:t>
              </a:r>
            </a:p>
          </p:txBody>
        </p:sp>
        <mc:AlternateContent xmlns:mc="http://schemas.openxmlformats.org/markup-compatibility/2006" xmlns:a14="http://schemas.microsoft.com/office/drawing/2010/main">
          <mc:Choice Requires="a14">
            <p:graphicFrame>
              <p:nvGraphicFramePr>
                <p:cNvPr id="33" name="Tabela 4">
                  <a:extLst>
                    <a:ext uri="{FF2B5EF4-FFF2-40B4-BE49-F238E27FC236}">
                      <a16:creationId xmlns:a16="http://schemas.microsoft.com/office/drawing/2014/main" id="{C3BFA42E-33D9-0D1D-1D8B-AE6FB9900463}"/>
                    </a:ext>
                  </a:extLst>
                </p:cNvPr>
                <p:cNvGraphicFramePr>
                  <a:graphicFrameLocks/>
                </p:cNvGraphicFramePr>
                <p:nvPr>
                  <p:extLst>
                    <p:ext uri="{D42A27DB-BD31-4B8C-83A1-F6EECF244321}">
                      <p14:modId xmlns:p14="http://schemas.microsoft.com/office/powerpoint/2010/main" val="2418724014"/>
                    </p:ext>
                  </p:extLst>
                </p:nvPr>
              </p:nvGraphicFramePr>
              <p:xfrm>
                <a:off x="4920322" y="206722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33" name="Tabela 4">
                  <a:extLst>
                    <a:ext uri="{FF2B5EF4-FFF2-40B4-BE49-F238E27FC236}">
                      <a16:creationId xmlns:a16="http://schemas.microsoft.com/office/drawing/2014/main" id="{C3BFA42E-33D9-0D1D-1D8B-AE6FB9900463}"/>
                    </a:ext>
                  </a:extLst>
                </p:cNvPr>
                <p:cNvGraphicFramePr>
                  <a:graphicFrameLocks/>
                </p:cNvGraphicFramePr>
                <p:nvPr>
                  <p:extLst>
                    <p:ext uri="{D42A27DB-BD31-4B8C-83A1-F6EECF244321}">
                      <p14:modId xmlns:p14="http://schemas.microsoft.com/office/powerpoint/2010/main" val="2418724014"/>
                    </p:ext>
                  </p:extLst>
                </p:nvPr>
              </p:nvGraphicFramePr>
              <p:xfrm>
                <a:off x="4920322" y="206722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4" name="Tabela 4">
                  <a:extLst>
                    <a:ext uri="{FF2B5EF4-FFF2-40B4-BE49-F238E27FC236}">
                      <a16:creationId xmlns:a16="http://schemas.microsoft.com/office/drawing/2014/main" id="{85DB3302-AF25-3250-97E6-1E43A0400605}"/>
                    </a:ext>
                  </a:extLst>
                </p:cNvPr>
                <p:cNvGraphicFramePr>
                  <a:graphicFrameLocks/>
                </p:cNvGraphicFramePr>
                <p:nvPr>
                  <p:extLst>
                    <p:ext uri="{D42A27DB-BD31-4B8C-83A1-F6EECF244321}">
                      <p14:modId xmlns:p14="http://schemas.microsoft.com/office/powerpoint/2010/main" val="3382237516"/>
                    </p:ext>
                  </p:extLst>
                </p:nvPr>
              </p:nvGraphicFramePr>
              <p:xfrm>
                <a:off x="4920322" y="3443151"/>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4" name="Tabela 4">
                  <a:extLst>
                    <a:ext uri="{FF2B5EF4-FFF2-40B4-BE49-F238E27FC236}">
                      <a16:creationId xmlns:a16="http://schemas.microsoft.com/office/drawing/2014/main" id="{85DB3302-AF25-3250-97E6-1E43A0400605}"/>
                    </a:ext>
                  </a:extLst>
                </p:cNvPr>
                <p:cNvGraphicFramePr>
                  <a:graphicFrameLocks/>
                </p:cNvGraphicFramePr>
                <p:nvPr>
                  <p:extLst>
                    <p:ext uri="{D42A27DB-BD31-4B8C-83A1-F6EECF244321}">
                      <p14:modId xmlns:p14="http://schemas.microsoft.com/office/powerpoint/2010/main" val="3382237516"/>
                    </p:ext>
                  </p:extLst>
                </p:nvPr>
              </p:nvGraphicFramePr>
              <p:xfrm>
                <a:off x="4920322" y="3443151"/>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5" name="Tabela 4">
                  <a:extLst>
                    <a:ext uri="{FF2B5EF4-FFF2-40B4-BE49-F238E27FC236}">
                      <a16:creationId xmlns:a16="http://schemas.microsoft.com/office/drawing/2014/main" id="{FE40C774-FBE8-41AB-59B7-7FD4CE57331B}"/>
                    </a:ext>
                  </a:extLst>
                </p:cNvPr>
                <p:cNvGraphicFramePr>
                  <a:graphicFrameLocks/>
                </p:cNvGraphicFramePr>
                <p:nvPr>
                  <p:extLst>
                    <p:ext uri="{D42A27DB-BD31-4B8C-83A1-F6EECF244321}">
                      <p14:modId xmlns:p14="http://schemas.microsoft.com/office/powerpoint/2010/main" val="2584591626"/>
                    </p:ext>
                  </p:extLst>
                </p:nvPr>
              </p:nvGraphicFramePr>
              <p:xfrm>
                <a:off x="4920322" y="481908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5" name="Tabela 4">
                  <a:extLst>
                    <a:ext uri="{FF2B5EF4-FFF2-40B4-BE49-F238E27FC236}">
                      <a16:creationId xmlns:a16="http://schemas.microsoft.com/office/drawing/2014/main" id="{FE40C774-FBE8-41AB-59B7-7FD4CE57331B}"/>
                    </a:ext>
                  </a:extLst>
                </p:cNvPr>
                <p:cNvGraphicFramePr>
                  <a:graphicFrameLocks/>
                </p:cNvGraphicFramePr>
                <p:nvPr>
                  <p:extLst>
                    <p:ext uri="{D42A27DB-BD31-4B8C-83A1-F6EECF244321}">
                      <p14:modId xmlns:p14="http://schemas.microsoft.com/office/powerpoint/2010/main" val="2584591626"/>
                    </p:ext>
                  </p:extLst>
                </p:nvPr>
              </p:nvGraphicFramePr>
              <p:xfrm>
                <a:off x="4920322" y="481908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6" name="Tabela 35">
                  <a:extLst>
                    <a:ext uri="{FF2B5EF4-FFF2-40B4-BE49-F238E27FC236}">
                      <a16:creationId xmlns:a16="http://schemas.microsoft.com/office/drawing/2014/main" id="{9A1F4462-B7AA-6A33-EC8A-B252AB9FC141}"/>
                    </a:ext>
                  </a:extLst>
                </p:cNvPr>
                <p:cNvGraphicFramePr>
                  <a:graphicFrameLocks/>
                </p:cNvGraphicFramePr>
                <p:nvPr>
                  <p:extLst>
                    <p:ext uri="{D42A27DB-BD31-4B8C-83A1-F6EECF244321}">
                      <p14:modId xmlns:p14="http://schemas.microsoft.com/office/powerpoint/2010/main" val="2408235669"/>
                    </p:ext>
                  </p:extLst>
                </p:nvPr>
              </p:nvGraphicFramePr>
              <p:xfrm>
                <a:off x="6677676" y="22710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6" name="Tabela 35">
                  <a:extLst>
                    <a:ext uri="{FF2B5EF4-FFF2-40B4-BE49-F238E27FC236}">
                      <a16:creationId xmlns:a16="http://schemas.microsoft.com/office/drawing/2014/main" id="{9A1F4462-B7AA-6A33-EC8A-B252AB9FC141}"/>
                    </a:ext>
                  </a:extLst>
                </p:cNvPr>
                <p:cNvGraphicFramePr>
                  <a:graphicFrameLocks/>
                </p:cNvGraphicFramePr>
                <p:nvPr>
                  <p:extLst>
                    <p:ext uri="{D42A27DB-BD31-4B8C-83A1-F6EECF244321}">
                      <p14:modId xmlns:p14="http://schemas.microsoft.com/office/powerpoint/2010/main" val="2408235669"/>
                    </p:ext>
                  </p:extLst>
                </p:nvPr>
              </p:nvGraphicFramePr>
              <p:xfrm>
                <a:off x="6677676" y="22710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7" name="Tabela 36">
                  <a:extLst>
                    <a:ext uri="{FF2B5EF4-FFF2-40B4-BE49-F238E27FC236}">
                      <a16:creationId xmlns:a16="http://schemas.microsoft.com/office/drawing/2014/main" id="{EF5FE9EB-D1E0-4699-3454-A270D4048AC0}"/>
                    </a:ext>
                  </a:extLst>
                </p:cNvPr>
                <p:cNvGraphicFramePr>
                  <a:graphicFrameLocks/>
                </p:cNvGraphicFramePr>
                <p:nvPr>
                  <p:extLst>
                    <p:ext uri="{D42A27DB-BD31-4B8C-83A1-F6EECF244321}">
                      <p14:modId xmlns:p14="http://schemas.microsoft.com/office/powerpoint/2010/main" val="2997975939"/>
                    </p:ext>
                  </p:extLst>
                </p:nvPr>
              </p:nvGraphicFramePr>
              <p:xfrm>
                <a:off x="6677676" y="3678470"/>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7" name="Tabela 36">
                  <a:extLst>
                    <a:ext uri="{FF2B5EF4-FFF2-40B4-BE49-F238E27FC236}">
                      <a16:creationId xmlns:a16="http://schemas.microsoft.com/office/drawing/2014/main" id="{EF5FE9EB-D1E0-4699-3454-A270D4048AC0}"/>
                    </a:ext>
                  </a:extLst>
                </p:cNvPr>
                <p:cNvGraphicFramePr>
                  <a:graphicFrameLocks/>
                </p:cNvGraphicFramePr>
                <p:nvPr>
                  <p:extLst>
                    <p:ext uri="{D42A27DB-BD31-4B8C-83A1-F6EECF244321}">
                      <p14:modId xmlns:p14="http://schemas.microsoft.com/office/powerpoint/2010/main" val="2997975939"/>
                    </p:ext>
                  </p:extLst>
                </p:nvPr>
              </p:nvGraphicFramePr>
              <p:xfrm>
                <a:off x="6677676" y="3678470"/>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8" name="Tabela 37">
                  <a:extLst>
                    <a:ext uri="{FF2B5EF4-FFF2-40B4-BE49-F238E27FC236}">
                      <a16:creationId xmlns:a16="http://schemas.microsoft.com/office/drawing/2014/main" id="{935049B8-6BC8-4B94-508A-E4E830B007C3}"/>
                    </a:ext>
                  </a:extLst>
                </p:cNvPr>
                <p:cNvGraphicFramePr>
                  <a:graphicFrameLocks/>
                </p:cNvGraphicFramePr>
                <p:nvPr>
                  <p:extLst>
                    <p:ext uri="{D42A27DB-BD31-4B8C-83A1-F6EECF244321}">
                      <p14:modId xmlns:p14="http://schemas.microsoft.com/office/powerpoint/2010/main" val="3201600385"/>
                    </p:ext>
                  </p:extLst>
                </p:nvPr>
              </p:nvGraphicFramePr>
              <p:xfrm>
                <a:off x="6677676" y="500958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8" name="Tabela 37">
                  <a:extLst>
                    <a:ext uri="{FF2B5EF4-FFF2-40B4-BE49-F238E27FC236}">
                      <a16:creationId xmlns:a16="http://schemas.microsoft.com/office/drawing/2014/main" id="{935049B8-6BC8-4B94-508A-E4E830B007C3}"/>
                    </a:ext>
                  </a:extLst>
                </p:cNvPr>
                <p:cNvGraphicFramePr>
                  <a:graphicFrameLocks/>
                </p:cNvGraphicFramePr>
                <p:nvPr>
                  <p:extLst>
                    <p:ext uri="{D42A27DB-BD31-4B8C-83A1-F6EECF244321}">
                      <p14:modId xmlns:p14="http://schemas.microsoft.com/office/powerpoint/2010/main" val="3201600385"/>
                    </p:ext>
                  </p:extLst>
                </p:nvPr>
              </p:nvGraphicFramePr>
              <p:xfrm>
                <a:off x="6677676" y="500958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ADCA8886-9326-60B6-AD0F-784DDDA17982}"/>
                    </a:ext>
                  </a:extLst>
                </p:cNvPr>
                <p:cNvSpPr txBox="1"/>
                <p:nvPr/>
              </p:nvSpPr>
              <p:spPr>
                <a:xfrm>
                  <a:off x="6128462" y="2381894"/>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39" name="CaixaDeTexto 38">
                  <a:extLst>
                    <a:ext uri="{FF2B5EF4-FFF2-40B4-BE49-F238E27FC236}">
                      <a16:creationId xmlns:a16="http://schemas.microsoft.com/office/drawing/2014/main" id="{ADCA8886-9326-60B6-AD0F-784DDDA17982}"/>
                    </a:ext>
                  </a:extLst>
                </p:cNvPr>
                <p:cNvSpPr txBox="1">
                  <a:spLocks noRot="1" noChangeAspect="1" noMove="1" noResize="1" noEditPoints="1" noAdjustHandles="1" noChangeArrowheads="1" noChangeShapeType="1" noTextEdit="1"/>
                </p:cNvSpPr>
                <p:nvPr/>
              </p:nvSpPr>
              <p:spPr>
                <a:xfrm>
                  <a:off x="6128462" y="2381894"/>
                  <a:ext cx="578069" cy="461665"/>
                </a:xfrm>
                <a:prstGeom prst="rect">
                  <a:avLst/>
                </a:prstGeom>
                <a:blipFill>
                  <a:blip r:embed="rId4"/>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id="{5B985AE4-6A29-0737-F218-4FFA24F547B1}"/>
                    </a:ext>
                  </a:extLst>
                </p:cNvPr>
                <p:cNvSpPr txBox="1"/>
                <p:nvPr/>
              </p:nvSpPr>
              <p:spPr>
                <a:xfrm>
                  <a:off x="6136742" y="379550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40" name="CaixaDeTexto 39">
                  <a:extLst>
                    <a:ext uri="{FF2B5EF4-FFF2-40B4-BE49-F238E27FC236}">
                      <a16:creationId xmlns:a16="http://schemas.microsoft.com/office/drawing/2014/main" id="{5B985AE4-6A29-0737-F218-4FFA24F547B1}"/>
                    </a:ext>
                  </a:extLst>
                </p:cNvPr>
                <p:cNvSpPr txBox="1">
                  <a:spLocks noRot="1" noChangeAspect="1" noMove="1" noResize="1" noEditPoints="1" noAdjustHandles="1" noChangeArrowheads="1" noChangeShapeType="1" noTextEdit="1"/>
                </p:cNvSpPr>
                <p:nvPr/>
              </p:nvSpPr>
              <p:spPr>
                <a:xfrm>
                  <a:off x="6136742" y="3795509"/>
                  <a:ext cx="578069" cy="461665"/>
                </a:xfrm>
                <a:prstGeom prst="rect">
                  <a:avLst/>
                </a:prstGeom>
                <a:blipFill>
                  <a:blip r:embed="rId5"/>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CaixaDeTexto 40">
                  <a:extLst>
                    <a:ext uri="{FF2B5EF4-FFF2-40B4-BE49-F238E27FC236}">
                      <a16:creationId xmlns:a16="http://schemas.microsoft.com/office/drawing/2014/main" id="{1559FE9B-65AA-3BAA-3DAE-62E4C5417647}"/>
                    </a:ext>
                  </a:extLst>
                </p:cNvPr>
                <p:cNvSpPr txBox="1"/>
                <p:nvPr/>
              </p:nvSpPr>
              <p:spPr>
                <a:xfrm>
                  <a:off x="6128461" y="514450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41" name="CaixaDeTexto 40">
                  <a:extLst>
                    <a:ext uri="{FF2B5EF4-FFF2-40B4-BE49-F238E27FC236}">
                      <a16:creationId xmlns:a16="http://schemas.microsoft.com/office/drawing/2014/main" id="{1559FE9B-65AA-3BAA-3DAE-62E4C5417647}"/>
                    </a:ext>
                  </a:extLst>
                </p:cNvPr>
                <p:cNvSpPr txBox="1">
                  <a:spLocks noRot="1" noChangeAspect="1" noMove="1" noResize="1" noEditPoints="1" noAdjustHandles="1" noChangeArrowheads="1" noChangeShapeType="1" noTextEdit="1"/>
                </p:cNvSpPr>
                <p:nvPr/>
              </p:nvSpPr>
              <p:spPr>
                <a:xfrm>
                  <a:off x="6128461" y="5144509"/>
                  <a:ext cx="578069" cy="461665"/>
                </a:xfrm>
                <a:prstGeom prst="rect">
                  <a:avLst/>
                </a:prstGeom>
                <a:blipFill>
                  <a:blip r:embed="rId6"/>
                  <a:stretch>
                    <a:fillRect b="-921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2" name="CaixaDeTexto 41">
                  <a:extLst>
                    <a:ext uri="{FF2B5EF4-FFF2-40B4-BE49-F238E27FC236}">
                      <a16:creationId xmlns:a16="http://schemas.microsoft.com/office/drawing/2014/main" id="{4EF73DA9-EC25-D209-515D-B655C2B79626}"/>
                    </a:ext>
                  </a:extLst>
                </p:cNvPr>
                <p:cNvSpPr txBox="1"/>
                <p:nvPr/>
              </p:nvSpPr>
              <p:spPr>
                <a:xfrm>
                  <a:off x="7504337" y="3726072"/>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42" name="CaixaDeTexto 41">
                  <a:extLst>
                    <a:ext uri="{FF2B5EF4-FFF2-40B4-BE49-F238E27FC236}">
                      <a16:creationId xmlns:a16="http://schemas.microsoft.com/office/drawing/2014/main" id="{4EF73DA9-EC25-D209-515D-B655C2B79626}"/>
                    </a:ext>
                  </a:extLst>
                </p:cNvPr>
                <p:cNvSpPr txBox="1">
                  <a:spLocks noRot="1" noChangeAspect="1" noMove="1" noResize="1" noEditPoints="1" noAdjustHandles="1" noChangeArrowheads="1" noChangeShapeType="1" noTextEdit="1"/>
                </p:cNvSpPr>
                <p:nvPr/>
              </p:nvSpPr>
              <p:spPr>
                <a:xfrm>
                  <a:off x="7504337" y="3726072"/>
                  <a:ext cx="578069" cy="523220"/>
                </a:xfrm>
                <a:prstGeom prst="rect">
                  <a:avLst/>
                </a:prstGeom>
                <a:blipFill>
                  <a:blip r:embed="rId7"/>
                  <a:stretch>
                    <a:fillRect/>
                  </a:stretch>
                </a:blipFill>
              </p:spPr>
              <p:txBody>
                <a:bodyPr/>
                <a:lstStyle/>
                <a:p>
                  <a:r>
                    <a:rPr lang="pt-BR">
                      <a:noFill/>
                    </a:rPr>
                    <a:t> </a:t>
                  </a:r>
                </a:p>
              </p:txBody>
            </p:sp>
          </mc:Fallback>
        </mc:AlternateContent>
        <p:sp>
          <p:nvSpPr>
            <p:cNvPr id="43" name="CaixaDeTexto 42">
              <a:extLst>
                <a:ext uri="{FF2B5EF4-FFF2-40B4-BE49-F238E27FC236}">
                  <a16:creationId xmlns:a16="http://schemas.microsoft.com/office/drawing/2014/main" id="{015D1AB5-CE41-FC4A-B444-1A433ADAEC37}"/>
                </a:ext>
              </a:extLst>
            </p:cNvPr>
            <p:cNvSpPr txBox="1"/>
            <p:nvPr/>
          </p:nvSpPr>
          <p:spPr>
            <a:xfrm>
              <a:off x="8082406" y="1681050"/>
              <a:ext cx="870606" cy="369332"/>
            </a:xfrm>
            <a:prstGeom prst="rect">
              <a:avLst/>
            </a:prstGeom>
            <a:noFill/>
          </p:spPr>
          <p:txBody>
            <a:bodyPr wrap="square" rtlCol="0">
              <a:spAutoFit/>
            </a:bodyPr>
            <a:lstStyle/>
            <a:p>
              <a:pPr algn="ctr"/>
              <a:r>
                <a:rPr lang="pt-BR" dirty="0"/>
                <a:t>Output</a:t>
              </a:r>
            </a:p>
          </p:txBody>
        </p:sp>
        <p:sp>
          <p:nvSpPr>
            <p:cNvPr id="44" name="CaixaDeTexto 43">
              <a:extLst>
                <a:ext uri="{FF2B5EF4-FFF2-40B4-BE49-F238E27FC236}">
                  <a16:creationId xmlns:a16="http://schemas.microsoft.com/office/drawing/2014/main" id="{05C00E29-1787-385A-91BB-0BA8D07E0063}"/>
                </a:ext>
              </a:extLst>
            </p:cNvPr>
            <p:cNvSpPr txBox="1"/>
            <p:nvPr/>
          </p:nvSpPr>
          <p:spPr>
            <a:xfrm>
              <a:off x="6677676" y="1681050"/>
              <a:ext cx="858784" cy="369332"/>
            </a:xfrm>
            <a:prstGeom prst="rect">
              <a:avLst/>
            </a:prstGeom>
            <a:noFill/>
          </p:spPr>
          <p:txBody>
            <a:bodyPr wrap="square" rtlCol="0">
              <a:spAutoFit/>
            </a:bodyPr>
            <a:lstStyle/>
            <a:p>
              <a:pPr algn="ctr"/>
              <a:r>
                <a:rPr lang="pt-BR" dirty="0"/>
                <a:t>Kernel</a:t>
              </a:r>
            </a:p>
          </p:txBody>
        </p:sp>
        <p:sp>
          <p:nvSpPr>
            <p:cNvPr id="47" name="Sinal de Adição 46">
              <a:extLst>
                <a:ext uri="{FF2B5EF4-FFF2-40B4-BE49-F238E27FC236}">
                  <a16:creationId xmlns:a16="http://schemas.microsoft.com/office/drawing/2014/main" id="{C4209092-C8B1-15DC-F864-DF3CED4ACFC4}"/>
                </a:ext>
              </a:extLst>
            </p:cNvPr>
            <p:cNvSpPr/>
            <p:nvPr/>
          </p:nvSpPr>
          <p:spPr>
            <a:xfrm>
              <a:off x="6963068" y="3165890"/>
              <a:ext cx="288000" cy="288000"/>
            </a:xfrm>
            <a:prstGeom prst="mathPlu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a:p>
          </p:txBody>
        </p:sp>
        <p:sp>
          <p:nvSpPr>
            <p:cNvPr id="48" name="Sinal de Adição 47">
              <a:extLst>
                <a:ext uri="{FF2B5EF4-FFF2-40B4-BE49-F238E27FC236}">
                  <a16:creationId xmlns:a16="http://schemas.microsoft.com/office/drawing/2014/main" id="{48B30B19-762F-DFCC-F08D-25A1D8450882}"/>
                </a:ext>
              </a:extLst>
            </p:cNvPr>
            <p:cNvSpPr/>
            <p:nvPr/>
          </p:nvSpPr>
          <p:spPr>
            <a:xfrm>
              <a:off x="6963068" y="4572054"/>
              <a:ext cx="288000" cy="288000"/>
            </a:xfrm>
            <a:prstGeom prst="mathPlu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E6BBB756-AAFD-BC7A-7E31-93B4B96F4064}"/>
                    </a:ext>
                  </a:extLst>
                </p:cNvPr>
                <p:cNvSpPr txBox="1"/>
                <p:nvPr/>
              </p:nvSpPr>
              <p:spPr>
                <a:xfrm>
                  <a:off x="990729" y="4872088"/>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3</m:t>
                        </m:r>
                        <m:r>
                          <a:rPr lang="pt-BR" b="0" i="1" smtClean="0">
                            <a:latin typeface="Cambria Math" panose="02040503050406030204" pitchFamily="18" charset="0"/>
                            <a:ea typeface="Cambria Math" panose="02040503050406030204" pitchFamily="18" charset="0"/>
                          </a:rPr>
                          <m:t>×3×3</m:t>
                        </m:r>
                      </m:oMath>
                    </m:oMathPara>
                  </a14:m>
                  <a:endParaRPr lang="pt-BR" dirty="0"/>
                </a:p>
              </p:txBody>
            </p:sp>
          </mc:Choice>
          <mc:Fallback xmlns="">
            <p:sp>
              <p:nvSpPr>
                <p:cNvPr id="50" name="CaixaDeTexto 49">
                  <a:extLst>
                    <a:ext uri="{FF2B5EF4-FFF2-40B4-BE49-F238E27FC236}">
                      <a16:creationId xmlns:a16="http://schemas.microsoft.com/office/drawing/2014/main" id="{E6BBB756-AAFD-BC7A-7E31-93B4B96F4064}"/>
                    </a:ext>
                  </a:extLst>
                </p:cNvPr>
                <p:cNvSpPr txBox="1">
                  <a:spLocks noRot="1" noChangeAspect="1" noMove="1" noResize="1" noEditPoints="1" noAdjustHandles="1" noChangeArrowheads="1" noChangeShapeType="1" noTextEdit="1"/>
                </p:cNvSpPr>
                <p:nvPr/>
              </p:nvSpPr>
              <p:spPr>
                <a:xfrm>
                  <a:off x="990729" y="4872088"/>
                  <a:ext cx="1243014"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id="{7B3BDFFA-4C6C-70AE-257A-677E686A755F}"/>
                    </a:ext>
                  </a:extLst>
                </p:cNvPr>
                <p:cNvSpPr txBox="1"/>
                <p:nvPr/>
              </p:nvSpPr>
              <p:spPr>
                <a:xfrm>
                  <a:off x="2988751" y="4575148"/>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×2×3</m:t>
                        </m:r>
                      </m:oMath>
                    </m:oMathPara>
                  </a14:m>
                  <a:endParaRPr lang="pt-BR" dirty="0"/>
                </a:p>
              </p:txBody>
            </p:sp>
          </mc:Choice>
          <mc:Fallback xmlns="">
            <p:sp>
              <p:nvSpPr>
                <p:cNvPr id="51" name="CaixaDeTexto 50">
                  <a:extLst>
                    <a:ext uri="{FF2B5EF4-FFF2-40B4-BE49-F238E27FC236}">
                      <a16:creationId xmlns:a16="http://schemas.microsoft.com/office/drawing/2014/main" id="{7B3BDFFA-4C6C-70AE-257A-677E686A755F}"/>
                    </a:ext>
                  </a:extLst>
                </p:cNvPr>
                <p:cNvSpPr txBox="1">
                  <a:spLocks noRot="1" noChangeAspect="1" noMove="1" noResize="1" noEditPoints="1" noAdjustHandles="1" noChangeArrowheads="1" noChangeShapeType="1" noTextEdit="1"/>
                </p:cNvSpPr>
                <p:nvPr/>
              </p:nvSpPr>
              <p:spPr>
                <a:xfrm>
                  <a:off x="2988751" y="4575148"/>
                  <a:ext cx="1243014"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CaixaDeTexto 51">
                  <a:extLst>
                    <a:ext uri="{FF2B5EF4-FFF2-40B4-BE49-F238E27FC236}">
                      <a16:creationId xmlns:a16="http://schemas.microsoft.com/office/drawing/2014/main" id="{E502B310-A508-B8BB-5FE9-081AA6343B71}"/>
                    </a:ext>
                  </a:extLst>
                </p:cNvPr>
                <p:cNvSpPr txBox="1"/>
                <p:nvPr/>
              </p:nvSpPr>
              <p:spPr>
                <a:xfrm>
                  <a:off x="8099101" y="4502756"/>
                  <a:ext cx="870606"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m:t>
                        </m:r>
                      </m:oMath>
                    </m:oMathPara>
                  </a14:m>
                  <a:endParaRPr lang="pt-BR" dirty="0"/>
                </a:p>
              </p:txBody>
            </p:sp>
          </mc:Choice>
          <mc:Fallback xmlns="">
            <p:sp>
              <p:nvSpPr>
                <p:cNvPr id="52" name="CaixaDeTexto 51">
                  <a:extLst>
                    <a:ext uri="{FF2B5EF4-FFF2-40B4-BE49-F238E27FC236}">
                      <a16:creationId xmlns:a16="http://schemas.microsoft.com/office/drawing/2014/main" id="{E502B310-A508-B8BB-5FE9-081AA6343B71}"/>
                    </a:ext>
                  </a:extLst>
                </p:cNvPr>
                <p:cNvSpPr txBox="1">
                  <a:spLocks noRot="1" noChangeAspect="1" noMove="1" noResize="1" noEditPoints="1" noAdjustHandles="1" noChangeArrowheads="1" noChangeShapeType="1" noTextEdit="1"/>
                </p:cNvSpPr>
                <p:nvPr/>
              </p:nvSpPr>
              <p:spPr>
                <a:xfrm>
                  <a:off x="8099101" y="4502756"/>
                  <a:ext cx="870606" cy="369332"/>
                </a:xfrm>
                <a:prstGeom prst="rect">
                  <a:avLst/>
                </a:prstGeom>
                <a:blipFill>
                  <a:blip r:embed="rId10"/>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89701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B9476-4706-8E81-221F-E5040AB27D23}"/>
              </a:ext>
            </a:extLst>
          </p:cNvPr>
          <p:cNvSpPr>
            <a:spLocks noGrp="1"/>
          </p:cNvSpPr>
          <p:nvPr>
            <p:ph type="title"/>
          </p:nvPr>
        </p:nvSpPr>
        <p:spPr/>
        <p:txBody>
          <a:bodyPr/>
          <a:lstStyle/>
          <a:p>
            <a:r>
              <a:rPr lang="pt-BR" dirty="0"/>
              <a:t>Estrutura espacial</a:t>
            </a:r>
          </a:p>
        </p:txBody>
      </p:sp>
      <p:sp>
        <p:nvSpPr>
          <p:cNvPr id="3" name="Espaço Reservado para Conteúdo 2">
            <a:extLst>
              <a:ext uri="{FF2B5EF4-FFF2-40B4-BE49-F238E27FC236}">
                <a16:creationId xmlns:a16="http://schemas.microsoft.com/office/drawing/2014/main" id="{3DB90306-31A3-7468-D521-F26B9341F612}"/>
              </a:ext>
            </a:extLst>
          </p:cNvPr>
          <p:cNvSpPr>
            <a:spLocks noGrp="1"/>
          </p:cNvSpPr>
          <p:nvPr>
            <p:ph idx="1"/>
          </p:nvPr>
        </p:nvSpPr>
        <p:spPr>
          <a:xfrm>
            <a:off x="5679931" y="1690688"/>
            <a:ext cx="6393419" cy="5167311"/>
          </a:xfrm>
        </p:spPr>
        <p:txBody>
          <a:bodyPr>
            <a:normAutofit/>
          </a:bodyPr>
          <a:lstStyle/>
          <a:p>
            <a:r>
              <a:rPr lang="pt-BR" dirty="0"/>
              <a:t>Assim, a </a:t>
            </a:r>
            <a:r>
              <a:rPr lang="pt-BR" b="1" i="1" dirty="0">
                <a:solidFill>
                  <a:srgbClr val="00B050"/>
                </a:solidFill>
              </a:rPr>
              <a:t>conectividade total dos neurônios em uma DNN é um </a:t>
            </a:r>
            <a:r>
              <a:rPr lang="pt-BR" b="1" i="1" dirty="0">
                <a:solidFill>
                  <a:srgbClr val="7030A0"/>
                </a:solidFill>
              </a:rPr>
              <a:t>desperdício</a:t>
            </a:r>
            <a:r>
              <a:rPr lang="pt-BR" b="1" i="1" dirty="0">
                <a:solidFill>
                  <a:srgbClr val="00B050"/>
                </a:solidFill>
              </a:rPr>
              <a:t> </a:t>
            </a:r>
            <a:r>
              <a:rPr lang="pt-BR" dirty="0"/>
              <a:t>para propósitos como o reconhecimento de </a:t>
            </a:r>
            <a:r>
              <a:rPr lang="pt-BR" b="1" i="1" dirty="0">
                <a:solidFill>
                  <a:srgbClr val="00B050"/>
                </a:solidFill>
              </a:rPr>
              <a:t>imagens</a:t>
            </a:r>
            <a:r>
              <a:rPr lang="pt-BR" dirty="0"/>
              <a:t> que são </a:t>
            </a:r>
            <a:r>
              <a:rPr lang="pt-BR" b="1" i="1" dirty="0">
                <a:solidFill>
                  <a:srgbClr val="00B050"/>
                </a:solidFill>
              </a:rPr>
              <a:t>dominados</a:t>
            </a:r>
            <a:r>
              <a:rPr lang="pt-BR" dirty="0"/>
              <a:t> por </a:t>
            </a:r>
            <a:r>
              <a:rPr lang="pt-BR" b="1" i="1" dirty="0">
                <a:solidFill>
                  <a:srgbClr val="7030A0"/>
                </a:solidFill>
              </a:rPr>
              <a:t>padrões espacialmente locais</a:t>
            </a:r>
            <a:r>
              <a:rPr lang="pt-BR" dirty="0"/>
              <a:t>.</a:t>
            </a:r>
          </a:p>
          <a:p>
            <a:r>
              <a:rPr lang="pt-BR" dirty="0"/>
              <a:t>Além disso, por serem densamente conectadas, as </a:t>
            </a:r>
            <a:r>
              <a:rPr lang="pt-BR" b="1" i="1" dirty="0" err="1">
                <a:solidFill>
                  <a:srgbClr val="00B050"/>
                </a:solidFill>
              </a:rPr>
              <a:t>DNNs</a:t>
            </a:r>
            <a:r>
              <a:rPr lang="pt-BR" b="1" i="1" dirty="0">
                <a:solidFill>
                  <a:srgbClr val="00B050"/>
                </a:solidFill>
              </a:rPr>
              <a:t> requerem </a:t>
            </a:r>
            <a:r>
              <a:rPr lang="pt-BR" b="1" i="1" dirty="0">
                <a:solidFill>
                  <a:srgbClr val="00B050"/>
                </a:solidFill>
                <a:effectLst/>
              </a:rPr>
              <a:t>um grande número de parâmetros, levando a um alto custo computacional</a:t>
            </a:r>
            <a:r>
              <a:rPr lang="pt-BR" b="0" i="0" dirty="0">
                <a:effectLst/>
              </a:rPr>
              <a:t>.</a:t>
            </a:r>
            <a:endParaRPr lang="pt-BR" dirty="0"/>
          </a:p>
        </p:txBody>
      </p:sp>
      <p:grpSp>
        <p:nvGrpSpPr>
          <p:cNvPr id="4" name="Agrupar 3">
            <a:extLst>
              <a:ext uri="{FF2B5EF4-FFF2-40B4-BE49-F238E27FC236}">
                <a16:creationId xmlns:a16="http://schemas.microsoft.com/office/drawing/2014/main" id="{66F683E1-CBA1-6C0C-2E99-63D108B5F7CD}"/>
              </a:ext>
            </a:extLst>
          </p:cNvPr>
          <p:cNvGrpSpPr/>
          <p:nvPr/>
        </p:nvGrpSpPr>
        <p:grpSpPr>
          <a:xfrm>
            <a:off x="1407560" y="2002400"/>
            <a:ext cx="2686050" cy="3504074"/>
            <a:chOff x="1407560" y="2002400"/>
            <a:chExt cx="2686050" cy="3504074"/>
          </a:xfrm>
        </p:grpSpPr>
        <p:pic>
          <p:nvPicPr>
            <p:cNvPr id="1032" name="Picture 8" descr="Cat Sounds:Amazon.com.br:Appstore for Android">
              <a:extLst>
                <a:ext uri="{FF2B5EF4-FFF2-40B4-BE49-F238E27FC236}">
                  <a16:creationId xmlns:a16="http://schemas.microsoft.com/office/drawing/2014/main" id="{A7970926-2B3A-AEDE-AC8B-A2A98FA1FF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779" t="7842" r="18218" b="8662"/>
            <a:stretch/>
          </p:blipFill>
          <p:spPr bwMode="auto">
            <a:xfrm>
              <a:off x="1407560" y="2002400"/>
              <a:ext cx="2686050" cy="3504074"/>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a:extLst>
                <a:ext uri="{FF2B5EF4-FFF2-40B4-BE49-F238E27FC236}">
                  <a16:creationId xmlns:a16="http://schemas.microsoft.com/office/drawing/2014/main" id="{CD4003C3-0C7C-1D8E-74B7-646F03CF6A54}"/>
                </a:ext>
              </a:extLst>
            </p:cNvPr>
            <p:cNvSpPr/>
            <p:nvPr/>
          </p:nvSpPr>
          <p:spPr>
            <a:xfrm>
              <a:off x="2498585" y="2002400"/>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89B771EE-0EBA-4D92-9502-0794CE05D00A}"/>
                </a:ext>
              </a:extLst>
            </p:cNvPr>
            <p:cNvSpPr/>
            <p:nvPr/>
          </p:nvSpPr>
          <p:spPr>
            <a:xfrm>
              <a:off x="2624585" y="29387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1A00E978-C90E-8E55-839D-00AD3033D2CC}"/>
                </a:ext>
              </a:extLst>
            </p:cNvPr>
            <p:cNvSpPr/>
            <p:nvPr/>
          </p:nvSpPr>
          <p:spPr>
            <a:xfrm>
              <a:off x="2810323" y="31907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96FCAC61-7225-5213-0F9A-14993EBBD0A2}"/>
                </a:ext>
              </a:extLst>
            </p:cNvPr>
            <p:cNvSpPr/>
            <p:nvPr/>
          </p:nvSpPr>
          <p:spPr>
            <a:xfrm>
              <a:off x="2750585" y="34427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a:extLst>
                <a:ext uri="{FF2B5EF4-FFF2-40B4-BE49-F238E27FC236}">
                  <a16:creationId xmlns:a16="http://schemas.microsoft.com/office/drawing/2014/main" id="{0A74E7E2-1897-EF81-EA84-5E6CFA67601B}"/>
                </a:ext>
              </a:extLst>
            </p:cNvPr>
            <p:cNvSpPr/>
            <p:nvPr/>
          </p:nvSpPr>
          <p:spPr>
            <a:xfrm>
              <a:off x="1414064" y="44500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C53EDD42-B6EA-C25A-D2AA-5151E121664C}"/>
                </a:ext>
              </a:extLst>
            </p:cNvPr>
            <p:cNvSpPr/>
            <p:nvPr/>
          </p:nvSpPr>
          <p:spPr>
            <a:xfrm>
              <a:off x="2300735" y="51993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a:extLst>
                <a:ext uri="{FF2B5EF4-FFF2-40B4-BE49-F238E27FC236}">
                  <a16:creationId xmlns:a16="http://schemas.microsoft.com/office/drawing/2014/main" id="{A020F276-B44C-12BD-B41F-27663F4CADAB}"/>
                </a:ext>
              </a:extLst>
            </p:cNvPr>
            <p:cNvSpPr/>
            <p:nvPr/>
          </p:nvSpPr>
          <p:spPr>
            <a:xfrm>
              <a:off x="3113356" y="51993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CBE0E914-7E1B-DA81-472B-5F87D15B86F7}"/>
                </a:ext>
              </a:extLst>
            </p:cNvPr>
            <p:cNvSpPr/>
            <p:nvPr/>
          </p:nvSpPr>
          <p:spPr>
            <a:xfrm>
              <a:off x="3239356" y="4316468"/>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FCE2FD66-A6F8-9ED4-968A-EA6ECE24713B}"/>
                </a:ext>
              </a:extLst>
            </p:cNvPr>
            <p:cNvSpPr/>
            <p:nvPr/>
          </p:nvSpPr>
          <p:spPr>
            <a:xfrm>
              <a:off x="3596135" y="2726850"/>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31309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Agrupar 9">
            <a:extLst>
              <a:ext uri="{FF2B5EF4-FFF2-40B4-BE49-F238E27FC236}">
                <a16:creationId xmlns:a16="http://schemas.microsoft.com/office/drawing/2014/main" id="{2CB9575F-57C6-8038-26C6-0AFED3A1B57F}"/>
              </a:ext>
            </a:extLst>
          </p:cNvPr>
          <p:cNvGrpSpPr/>
          <p:nvPr/>
        </p:nvGrpSpPr>
        <p:grpSpPr>
          <a:xfrm>
            <a:off x="990729" y="1681050"/>
            <a:ext cx="7978978" cy="4250552"/>
            <a:chOff x="990729" y="1681050"/>
            <a:chExt cx="7978978" cy="4250552"/>
          </a:xfrm>
        </p:grpSpPr>
        <mc:AlternateContent xmlns:mc="http://schemas.openxmlformats.org/markup-compatibility/2006" xmlns:a14="http://schemas.microsoft.com/office/drawing/2010/main">
          <mc:Choice Requires="a14">
            <p:graphicFrame>
              <p:nvGraphicFramePr>
                <p:cNvPr id="32" name="Tabela 31">
                  <a:extLst>
                    <a:ext uri="{FF2B5EF4-FFF2-40B4-BE49-F238E27FC236}">
                      <a16:creationId xmlns:a16="http://schemas.microsoft.com/office/drawing/2014/main" id="{2F9A2461-BB38-98A3-9217-822694E3F2B2}"/>
                    </a:ext>
                  </a:extLst>
                </p:cNvPr>
                <p:cNvGraphicFramePr>
                  <a:graphicFrameLocks/>
                </p:cNvGraphicFramePr>
                <p:nvPr>
                  <p:extLst>
                    <p:ext uri="{D42A27DB-BD31-4B8C-83A1-F6EECF244321}">
                      <p14:modId xmlns:p14="http://schemas.microsoft.com/office/powerpoint/2010/main" val="1313034814"/>
                    </p:ext>
                  </p:extLst>
                </p:nvPr>
              </p:nvGraphicFramePr>
              <p:xfrm>
                <a:off x="3518729" y="343316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2" name="Tabela 31">
                  <a:extLst>
                    <a:ext uri="{FF2B5EF4-FFF2-40B4-BE49-F238E27FC236}">
                      <a16:creationId xmlns:a16="http://schemas.microsoft.com/office/drawing/2014/main" id="{2F9A2461-BB38-98A3-9217-822694E3F2B2}"/>
                    </a:ext>
                  </a:extLst>
                </p:cNvPr>
                <p:cNvGraphicFramePr>
                  <a:graphicFrameLocks/>
                </p:cNvGraphicFramePr>
                <p:nvPr>
                  <p:extLst>
                    <p:ext uri="{D42A27DB-BD31-4B8C-83A1-F6EECF244321}">
                      <p14:modId xmlns:p14="http://schemas.microsoft.com/office/powerpoint/2010/main" val="1313034814"/>
                    </p:ext>
                  </p:extLst>
                </p:nvPr>
              </p:nvGraphicFramePr>
              <p:xfrm>
                <a:off x="3518729" y="343316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1" name="Tabela 30">
                  <a:extLst>
                    <a:ext uri="{FF2B5EF4-FFF2-40B4-BE49-F238E27FC236}">
                      <a16:creationId xmlns:a16="http://schemas.microsoft.com/office/drawing/2014/main" id="{FADB2249-E063-C463-8822-4F21596A7971}"/>
                    </a:ext>
                  </a:extLst>
                </p:cNvPr>
                <p:cNvGraphicFramePr>
                  <a:graphicFrameLocks/>
                </p:cNvGraphicFramePr>
                <p:nvPr>
                  <p:extLst>
                    <p:ext uri="{D42A27DB-BD31-4B8C-83A1-F6EECF244321}">
                      <p14:modId xmlns:p14="http://schemas.microsoft.com/office/powerpoint/2010/main" val="1300052530"/>
                    </p:ext>
                  </p:extLst>
                </p:nvPr>
              </p:nvGraphicFramePr>
              <p:xfrm>
                <a:off x="3332034" y="3616661"/>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1" name="Tabela 30">
                  <a:extLst>
                    <a:ext uri="{FF2B5EF4-FFF2-40B4-BE49-F238E27FC236}">
                      <a16:creationId xmlns:a16="http://schemas.microsoft.com/office/drawing/2014/main" id="{FADB2249-E063-C463-8822-4F21596A7971}"/>
                    </a:ext>
                  </a:extLst>
                </p:cNvPr>
                <p:cNvGraphicFramePr>
                  <a:graphicFrameLocks/>
                </p:cNvGraphicFramePr>
                <p:nvPr>
                  <p:extLst>
                    <p:ext uri="{D42A27DB-BD31-4B8C-83A1-F6EECF244321}">
                      <p14:modId xmlns:p14="http://schemas.microsoft.com/office/powerpoint/2010/main" val="1300052530"/>
                    </p:ext>
                  </p:extLst>
                </p:nvPr>
              </p:nvGraphicFramePr>
              <p:xfrm>
                <a:off x="3332034" y="3616661"/>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 name="Tabela 4">
                  <a:extLst>
                    <a:ext uri="{FF2B5EF4-FFF2-40B4-BE49-F238E27FC236}">
                      <a16:creationId xmlns:a16="http://schemas.microsoft.com/office/drawing/2014/main" id="{9941D272-0AFC-301C-EC99-4892310F8E6A}"/>
                    </a:ext>
                  </a:extLst>
                </p:cNvPr>
                <p:cNvGraphicFramePr>
                  <a:graphicFrameLocks/>
                </p:cNvGraphicFramePr>
                <p:nvPr>
                  <p:extLst>
                    <p:ext uri="{D42A27DB-BD31-4B8C-83A1-F6EECF244321}">
                      <p14:modId xmlns:p14="http://schemas.microsoft.com/office/powerpoint/2010/main" val="3241290506"/>
                    </p:ext>
                  </p:extLst>
                </p:nvPr>
              </p:nvGraphicFramePr>
              <p:xfrm>
                <a:off x="1370287" y="331008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 name="Tabela 4">
                  <a:extLst>
                    <a:ext uri="{FF2B5EF4-FFF2-40B4-BE49-F238E27FC236}">
                      <a16:creationId xmlns:a16="http://schemas.microsoft.com/office/drawing/2014/main" id="{9941D272-0AFC-301C-EC99-4892310F8E6A}"/>
                    </a:ext>
                  </a:extLst>
                </p:cNvPr>
                <p:cNvGraphicFramePr>
                  <a:graphicFrameLocks/>
                </p:cNvGraphicFramePr>
                <p:nvPr>
                  <p:extLst>
                    <p:ext uri="{D42A27DB-BD31-4B8C-83A1-F6EECF244321}">
                      <p14:modId xmlns:p14="http://schemas.microsoft.com/office/powerpoint/2010/main" val="3241290506"/>
                    </p:ext>
                  </p:extLst>
                </p:nvPr>
              </p:nvGraphicFramePr>
              <p:xfrm>
                <a:off x="1370287" y="331008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 name="Tabela 4">
                  <a:extLst>
                    <a:ext uri="{FF2B5EF4-FFF2-40B4-BE49-F238E27FC236}">
                      <a16:creationId xmlns:a16="http://schemas.microsoft.com/office/drawing/2014/main" id="{19F7ED3C-53B7-4FEA-18ED-F42CDFE05109}"/>
                    </a:ext>
                  </a:extLst>
                </p:cNvPr>
                <p:cNvGraphicFramePr>
                  <a:graphicFrameLocks/>
                </p:cNvGraphicFramePr>
                <p:nvPr>
                  <p:extLst>
                    <p:ext uri="{D42A27DB-BD31-4B8C-83A1-F6EECF244321}">
                      <p14:modId xmlns:p14="http://schemas.microsoft.com/office/powerpoint/2010/main" val="3940279896"/>
                    </p:ext>
                  </p:extLst>
                </p:nvPr>
              </p:nvGraphicFramePr>
              <p:xfrm>
                <a:off x="1181101" y="348797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2" name="Tabela 4">
                  <a:extLst>
                    <a:ext uri="{FF2B5EF4-FFF2-40B4-BE49-F238E27FC236}">
                      <a16:creationId xmlns:a16="http://schemas.microsoft.com/office/drawing/2014/main" id="{19F7ED3C-53B7-4FEA-18ED-F42CDFE05109}"/>
                    </a:ext>
                  </a:extLst>
                </p:cNvPr>
                <p:cNvGraphicFramePr>
                  <a:graphicFrameLocks/>
                </p:cNvGraphicFramePr>
                <p:nvPr>
                  <p:extLst>
                    <p:ext uri="{D42A27DB-BD31-4B8C-83A1-F6EECF244321}">
                      <p14:modId xmlns:p14="http://schemas.microsoft.com/office/powerpoint/2010/main" val="3940279896"/>
                    </p:ext>
                  </p:extLst>
                </p:nvPr>
              </p:nvGraphicFramePr>
              <p:xfrm>
                <a:off x="1181101" y="348797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p:sp>
          <p:nvSpPr>
            <p:cNvPr id="7" name="CaixaDeTexto 6">
              <a:extLst>
                <a:ext uri="{FF2B5EF4-FFF2-40B4-BE49-F238E27FC236}">
                  <a16:creationId xmlns:a16="http://schemas.microsoft.com/office/drawing/2014/main" id="{C10D9D7E-21EA-C2D8-5761-4F6786036D00}"/>
                </a:ext>
              </a:extLst>
            </p:cNvPr>
            <p:cNvSpPr txBox="1"/>
            <p:nvPr/>
          </p:nvSpPr>
          <p:spPr>
            <a:xfrm>
              <a:off x="991916" y="1685990"/>
              <a:ext cx="1601134" cy="369332"/>
            </a:xfrm>
            <a:prstGeom prst="rect">
              <a:avLst/>
            </a:prstGeom>
            <a:noFill/>
          </p:spPr>
          <p:txBody>
            <a:bodyPr wrap="square" rtlCol="0">
              <a:spAutoFit/>
            </a:bodyPr>
            <a:lstStyle/>
            <a:p>
              <a:pPr algn="ctr"/>
              <a:r>
                <a:rPr lang="pt-BR" dirty="0"/>
                <a:t>Input</a:t>
              </a:r>
            </a:p>
          </p:txBody>
        </p:sp>
        <mc:AlternateContent xmlns:mc="http://schemas.openxmlformats.org/markup-compatibility/2006" xmlns:a14="http://schemas.microsoft.com/office/drawing/2010/main">
          <mc:Choice Requires="a14">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3603288288"/>
                    </p:ext>
                  </p:extLst>
                </p:nvPr>
              </p:nvGraphicFramePr>
              <p:xfrm>
                <a:off x="991915" y="3665856"/>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3603288288"/>
                    </p:ext>
                  </p:extLst>
                </p:nvPr>
              </p:nvGraphicFramePr>
              <p:xfrm>
                <a:off x="991915" y="3665856"/>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1724797774"/>
                    </p:ext>
                  </p:extLst>
                </p:nvPr>
              </p:nvGraphicFramePr>
              <p:xfrm>
                <a:off x="3180866" y="37712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1724797774"/>
                    </p:ext>
                  </p:extLst>
                </p:nvPr>
              </p:nvGraphicFramePr>
              <p:xfrm>
                <a:off x="3180866" y="37712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F95B3DA-B65D-197D-DA2B-E33A2B91AF70}"/>
                    </a:ext>
                  </a:extLst>
                </p:cNvPr>
                <p:cNvSpPr txBox="1"/>
                <p:nvPr/>
              </p:nvSpPr>
              <p:spPr>
                <a:xfrm>
                  <a:off x="2593049" y="3760451"/>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6" name="CaixaDeTexto 5">
                  <a:extLst>
                    <a:ext uri="{FF2B5EF4-FFF2-40B4-BE49-F238E27FC236}">
                      <a16:creationId xmlns:a16="http://schemas.microsoft.com/office/drawing/2014/main" id="{1F95B3DA-B65D-197D-DA2B-E33A2B91AF70}"/>
                    </a:ext>
                  </a:extLst>
                </p:cNvPr>
                <p:cNvSpPr txBox="1">
                  <a:spLocks noRot="1" noChangeAspect="1" noMove="1" noResize="1" noEditPoints="1" noAdjustHandles="1" noChangeArrowheads="1" noChangeShapeType="1" noTextEdit="1"/>
                </p:cNvSpPr>
                <p:nvPr/>
              </p:nvSpPr>
              <p:spPr>
                <a:xfrm>
                  <a:off x="2593049" y="3760451"/>
                  <a:ext cx="578069" cy="461665"/>
                </a:xfrm>
                <a:prstGeom prst="rect">
                  <a:avLst/>
                </a:prstGeom>
                <a:blipFill>
                  <a:blip r:embed="rId2"/>
                  <a:stretch>
                    <a:fillRect b="-9211"/>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A352DED4-AC8A-2504-0A48-2A08B9F1ECAA}"/>
                </a:ext>
              </a:extLst>
            </p:cNvPr>
            <p:cNvSpPr txBox="1"/>
            <p:nvPr/>
          </p:nvSpPr>
          <p:spPr>
            <a:xfrm>
              <a:off x="3180866" y="1685990"/>
              <a:ext cx="1196647" cy="369332"/>
            </a:xfrm>
            <a:prstGeom prst="rect">
              <a:avLst/>
            </a:prstGeom>
            <a:noFill/>
          </p:spPr>
          <p:txBody>
            <a:bodyPr wrap="square" rtlCol="0">
              <a:spAutoFit/>
            </a:bodyPr>
            <a:lstStyle/>
            <a:p>
              <a:pPr algn="ctr"/>
              <a:r>
                <a:rPr lang="pt-BR" dirty="0"/>
                <a:t>Kernel</a:t>
              </a: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C939B888-B31C-7C03-C007-B8A7B62631D8}"/>
                    </a:ext>
                  </a:extLst>
                </p:cNvPr>
                <p:cNvSpPr txBox="1"/>
                <p:nvPr/>
              </p:nvSpPr>
              <p:spPr>
                <a:xfrm>
                  <a:off x="4342253" y="3729631"/>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9" name="CaixaDeTexto 18">
                  <a:extLst>
                    <a:ext uri="{FF2B5EF4-FFF2-40B4-BE49-F238E27FC236}">
                      <a16:creationId xmlns:a16="http://schemas.microsoft.com/office/drawing/2014/main" id="{C939B888-B31C-7C03-C007-B8A7B62631D8}"/>
                    </a:ext>
                  </a:extLst>
                </p:cNvPr>
                <p:cNvSpPr txBox="1">
                  <a:spLocks noRot="1" noChangeAspect="1" noMove="1" noResize="1" noEditPoints="1" noAdjustHandles="1" noChangeArrowheads="1" noChangeShapeType="1" noTextEdit="1"/>
                </p:cNvSpPr>
                <p:nvPr/>
              </p:nvSpPr>
              <p:spPr>
                <a:xfrm>
                  <a:off x="4342253" y="3729631"/>
                  <a:ext cx="578069" cy="52322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20" name="Tabela 4">
                  <a:extLst>
                    <a:ext uri="{FF2B5EF4-FFF2-40B4-BE49-F238E27FC236}">
                      <a16:creationId xmlns:a16="http://schemas.microsoft.com/office/drawing/2014/main" id="{D77B0A95-15D4-FBA2-9E53-248747A96951}"/>
                    </a:ext>
                  </a:extLst>
                </p:cNvPr>
                <p:cNvGraphicFramePr>
                  <a:graphicFrameLocks/>
                </p:cNvGraphicFramePr>
                <p:nvPr>
                  <p:extLst>
                    <p:ext uri="{D42A27DB-BD31-4B8C-83A1-F6EECF244321}">
                      <p14:modId xmlns:p14="http://schemas.microsoft.com/office/powerpoint/2010/main" val="2215063193"/>
                    </p:ext>
                  </p:extLst>
                </p:nvPr>
              </p:nvGraphicFramePr>
              <p:xfrm>
                <a:off x="8082406" y="367847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20" name="Tabela 4">
                  <a:extLst>
                    <a:ext uri="{FF2B5EF4-FFF2-40B4-BE49-F238E27FC236}">
                      <a16:creationId xmlns:a16="http://schemas.microsoft.com/office/drawing/2014/main" id="{D77B0A95-15D4-FBA2-9E53-248747A96951}"/>
                    </a:ext>
                  </a:extLst>
                </p:cNvPr>
                <p:cNvGraphicFramePr>
                  <a:graphicFrameLocks/>
                </p:cNvGraphicFramePr>
                <p:nvPr>
                  <p:extLst>
                    <p:ext uri="{D42A27DB-BD31-4B8C-83A1-F6EECF244321}">
                      <p14:modId xmlns:p14="http://schemas.microsoft.com/office/powerpoint/2010/main" val="2215063193"/>
                    </p:ext>
                  </p:extLst>
                </p:nvPr>
              </p:nvGraphicFramePr>
              <p:xfrm>
                <a:off x="8082406" y="367847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p:sp>
          <p:nvSpPr>
            <p:cNvPr id="21" name="CaixaDeTexto 20">
              <a:extLst>
                <a:ext uri="{FF2B5EF4-FFF2-40B4-BE49-F238E27FC236}">
                  <a16:creationId xmlns:a16="http://schemas.microsoft.com/office/drawing/2014/main" id="{5D29E7EF-21DC-CA63-209C-4A573A902511}"/>
                </a:ext>
              </a:extLst>
            </p:cNvPr>
            <p:cNvSpPr txBox="1"/>
            <p:nvPr/>
          </p:nvSpPr>
          <p:spPr>
            <a:xfrm>
              <a:off x="5106526" y="1685990"/>
              <a:ext cx="870606" cy="369332"/>
            </a:xfrm>
            <a:prstGeom prst="rect">
              <a:avLst/>
            </a:prstGeom>
            <a:noFill/>
          </p:spPr>
          <p:txBody>
            <a:bodyPr wrap="square" rtlCol="0">
              <a:spAutoFit/>
            </a:bodyPr>
            <a:lstStyle/>
            <a:p>
              <a:pPr algn="ctr"/>
              <a:r>
                <a:rPr lang="pt-BR" dirty="0"/>
                <a:t>Output</a:t>
              </a:r>
            </a:p>
          </p:txBody>
        </p:sp>
        <mc:AlternateContent xmlns:mc="http://schemas.openxmlformats.org/markup-compatibility/2006" xmlns:a14="http://schemas.microsoft.com/office/drawing/2010/main">
          <mc:Choice Requires="a14">
            <p:graphicFrame>
              <p:nvGraphicFramePr>
                <p:cNvPr id="33" name="Tabela 4">
                  <a:extLst>
                    <a:ext uri="{FF2B5EF4-FFF2-40B4-BE49-F238E27FC236}">
                      <a16:creationId xmlns:a16="http://schemas.microsoft.com/office/drawing/2014/main" id="{C3BFA42E-33D9-0D1D-1D8B-AE6FB9900463}"/>
                    </a:ext>
                  </a:extLst>
                </p:cNvPr>
                <p:cNvGraphicFramePr>
                  <a:graphicFrameLocks/>
                </p:cNvGraphicFramePr>
                <p:nvPr>
                  <p:extLst>
                    <p:ext uri="{D42A27DB-BD31-4B8C-83A1-F6EECF244321}">
                      <p14:modId xmlns:p14="http://schemas.microsoft.com/office/powerpoint/2010/main" val="2278147743"/>
                    </p:ext>
                  </p:extLst>
                </p:nvPr>
              </p:nvGraphicFramePr>
              <p:xfrm>
                <a:off x="4920322" y="206722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33" name="Tabela 4">
                  <a:extLst>
                    <a:ext uri="{FF2B5EF4-FFF2-40B4-BE49-F238E27FC236}">
                      <a16:creationId xmlns:a16="http://schemas.microsoft.com/office/drawing/2014/main" id="{C3BFA42E-33D9-0D1D-1D8B-AE6FB9900463}"/>
                    </a:ext>
                  </a:extLst>
                </p:cNvPr>
                <p:cNvGraphicFramePr>
                  <a:graphicFrameLocks/>
                </p:cNvGraphicFramePr>
                <p:nvPr>
                  <p:extLst>
                    <p:ext uri="{D42A27DB-BD31-4B8C-83A1-F6EECF244321}">
                      <p14:modId xmlns:p14="http://schemas.microsoft.com/office/powerpoint/2010/main" val="2278147743"/>
                    </p:ext>
                  </p:extLst>
                </p:nvPr>
              </p:nvGraphicFramePr>
              <p:xfrm>
                <a:off x="4920322" y="206722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4" name="Tabela 4">
                  <a:extLst>
                    <a:ext uri="{FF2B5EF4-FFF2-40B4-BE49-F238E27FC236}">
                      <a16:creationId xmlns:a16="http://schemas.microsoft.com/office/drawing/2014/main" id="{85DB3302-AF25-3250-97E6-1E43A0400605}"/>
                    </a:ext>
                  </a:extLst>
                </p:cNvPr>
                <p:cNvGraphicFramePr>
                  <a:graphicFrameLocks/>
                </p:cNvGraphicFramePr>
                <p:nvPr>
                  <p:extLst>
                    <p:ext uri="{D42A27DB-BD31-4B8C-83A1-F6EECF244321}">
                      <p14:modId xmlns:p14="http://schemas.microsoft.com/office/powerpoint/2010/main" val="1568658690"/>
                    </p:ext>
                  </p:extLst>
                </p:nvPr>
              </p:nvGraphicFramePr>
              <p:xfrm>
                <a:off x="4920322" y="3443151"/>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4" name="Tabela 4">
                  <a:extLst>
                    <a:ext uri="{FF2B5EF4-FFF2-40B4-BE49-F238E27FC236}">
                      <a16:creationId xmlns:a16="http://schemas.microsoft.com/office/drawing/2014/main" id="{85DB3302-AF25-3250-97E6-1E43A0400605}"/>
                    </a:ext>
                  </a:extLst>
                </p:cNvPr>
                <p:cNvGraphicFramePr>
                  <a:graphicFrameLocks/>
                </p:cNvGraphicFramePr>
                <p:nvPr>
                  <p:extLst>
                    <p:ext uri="{D42A27DB-BD31-4B8C-83A1-F6EECF244321}">
                      <p14:modId xmlns:p14="http://schemas.microsoft.com/office/powerpoint/2010/main" val="1568658690"/>
                    </p:ext>
                  </p:extLst>
                </p:nvPr>
              </p:nvGraphicFramePr>
              <p:xfrm>
                <a:off x="4920322" y="3443151"/>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5" name="Tabela 4">
                  <a:extLst>
                    <a:ext uri="{FF2B5EF4-FFF2-40B4-BE49-F238E27FC236}">
                      <a16:creationId xmlns:a16="http://schemas.microsoft.com/office/drawing/2014/main" id="{FE40C774-FBE8-41AB-59B7-7FD4CE57331B}"/>
                    </a:ext>
                  </a:extLst>
                </p:cNvPr>
                <p:cNvGraphicFramePr>
                  <a:graphicFrameLocks/>
                </p:cNvGraphicFramePr>
                <p:nvPr>
                  <p:extLst>
                    <p:ext uri="{D42A27DB-BD31-4B8C-83A1-F6EECF244321}">
                      <p14:modId xmlns:p14="http://schemas.microsoft.com/office/powerpoint/2010/main" val="3060610719"/>
                    </p:ext>
                  </p:extLst>
                </p:nvPr>
              </p:nvGraphicFramePr>
              <p:xfrm>
                <a:off x="4920322" y="481908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5" name="Tabela 4">
                  <a:extLst>
                    <a:ext uri="{FF2B5EF4-FFF2-40B4-BE49-F238E27FC236}">
                      <a16:creationId xmlns:a16="http://schemas.microsoft.com/office/drawing/2014/main" id="{FE40C774-FBE8-41AB-59B7-7FD4CE57331B}"/>
                    </a:ext>
                  </a:extLst>
                </p:cNvPr>
                <p:cNvGraphicFramePr>
                  <a:graphicFrameLocks/>
                </p:cNvGraphicFramePr>
                <p:nvPr>
                  <p:extLst>
                    <p:ext uri="{D42A27DB-BD31-4B8C-83A1-F6EECF244321}">
                      <p14:modId xmlns:p14="http://schemas.microsoft.com/office/powerpoint/2010/main" val="3060610719"/>
                    </p:ext>
                  </p:extLst>
                </p:nvPr>
              </p:nvGraphicFramePr>
              <p:xfrm>
                <a:off x="4920322" y="481908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6" name="Tabela 35">
                  <a:extLst>
                    <a:ext uri="{FF2B5EF4-FFF2-40B4-BE49-F238E27FC236}">
                      <a16:creationId xmlns:a16="http://schemas.microsoft.com/office/drawing/2014/main" id="{9A1F4462-B7AA-6A33-EC8A-B252AB9FC141}"/>
                    </a:ext>
                  </a:extLst>
                </p:cNvPr>
                <p:cNvGraphicFramePr>
                  <a:graphicFrameLocks/>
                </p:cNvGraphicFramePr>
                <p:nvPr>
                  <p:extLst>
                    <p:ext uri="{D42A27DB-BD31-4B8C-83A1-F6EECF244321}">
                      <p14:modId xmlns:p14="http://schemas.microsoft.com/office/powerpoint/2010/main" val="1615579303"/>
                    </p:ext>
                  </p:extLst>
                </p:nvPr>
              </p:nvGraphicFramePr>
              <p:xfrm>
                <a:off x="6677676" y="22710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6" name="Tabela 35">
                  <a:extLst>
                    <a:ext uri="{FF2B5EF4-FFF2-40B4-BE49-F238E27FC236}">
                      <a16:creationId xmlns:a16="http://schemas.microsoft.com/office/drawing/2014/main" id="{9A1F4462-B7AA-6A33-EC8A-B252AB9FC141}"/>
                    </a:ext>
                  </a:extLst>
                </p:cNvPr>
                <p:cNvGraphicFramePr>
                  <a:graphicFrameLocks/>
                </p:cNvGraphicFramePr>
                <p:nvPr>
                  <p:extLst>
                    <p:ext uri="{D42A27DB-BD31-4B8C-83A1-F6EECF244321}">
                      <p14:modId xmlns:p14="http://schemas.microsoft.com/office/powerpoint/2010/main" val="1615579303"/>
                    </p:ext>
                  </p:extLst>
                </p:nvPr>
              </p:nvGraphicFramePr>
              <p:xfrm>
                <a:off x="6677676" y="22710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7" name="Tabela 36">
                  <a:extLst>
                    <a:ext uri="{FF2B5EF4-FFF2-40B4-BE49-F238E27FC236}">
                      <a16:creationId xmlns:a16="http://schemas.microsoft.com/office/drawing/2014/main" id="{EF5FE9EB-D1E0-4699-3454-A270D4048AC0}"/>
                    </a:ext>
                  </a:extLst>
                </p:cNvPr>
                <p:cNvGraphicFramePr>
                  <a:graphicFrameLocks/>
                </p:cNvGraphicFramePr>
                <p:nvPr>
                  <p:extLst>
                    <p:ext uri="{D42A27DB-BD31-4B8C-83A1-F6EECF244321}">
                      <p14:modId xmlns:p14="http://schemas.microsoft.com/office/powerpoint/2010/main" val="1291485641"/>
                    </p:ext>
                  </p:extLst>
                </p:nvPr>
              </p:nvGraphicFramePr>
              <p:xfrm>
                <a:off x="6677676" y="3678470"/>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7" name="Tabela 36">
                  <a:extLst>
                    <a:ext uri="{FF2B5EF4-FFF2-40B4-BE49-F238E27FC236}">
                      <a16:creationId xmlns:a16="http://schemas.microsoft.com/office/drawing/2014/main" id="{EF5FE9EB-D1E0-4699-3454-A270D4048AC0}"/>
                    </a:ext>
                  </a:extLst>
                </p:cNvPr>
                <p:cNvGraphicFramePr>
                  <a:graphicFrameLocks/>
                </p:cNvGraphicFramePr>
                <p:nvPr>
                  <p:extLst>
                    <p:ext uri="{D42A27DB-BD31-4B8C-83A1-F6EECF244321}">
                      <p14:modId xmlns:p14="http://schemas.microsoft.com/office/powerpoint/2010/main" val="1291485641"/>
                    </p:ext>
                  </p:extLst>
                </p:nvPr>
              </p:nvGraphicFramePr>
              <p:xfrm>
                <a:off x="6677676" y="3678470"/>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8" name="Tabela 37">
                  <a:extLst>
                    <a:ext uri="{FF2B5EF4-FFF2-40B4-BE49-F238E27FC236}">
                      <a16:creationId xmlns:a16="http://schemas.microsoft.com/office/drawing/2014/main" id="{935049B8-6BC8-4B94-508A-E4E830B007C3}"/>
                    </a:ext>
                  </a:extLst>
                </p:cNvPr>
                <p:cNvGraphicFramePr>
                  <a:graphicFrameLocks/>
                </p:cNvGraphicFramePr>
                <p:nvPr>
                  <p:extLst>
                    <p:ext uri="{D42A27DB-BD31-4B8C-83A1-F6EECF244321}">
                      <p14:modId xmlns:p14="http://schemas.microsoft.com/office/powerpoint/2010/main" val="2686408353"/>
                    </p:ext>
                  </p:extLst>
                </p:nvPr>
              </p:nvGraphicFramePr>
              <p:xfrm>
                <a:off x="6677676" y="500958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8" name="Tabela 37">
                  <a:extLst>
                    <a:ext uri="{FF2B5EF4-FFF2-40B4-BE49-F238E27FC236}">
                      <a16:creationId xmlns:a16="http://schemas.microsoft.com/office/drawing/2014/main" id="{935049B8-6BC8-4B94-508A-E4E830B007C3}"/>
                    </a:ext>
                  </a:extLst>
                </p:cNvPr>
                <p:cNvGraphicFramePr>
                  <a:graphicFrameLocks/>
                </p:cNvGraphicFramePr>
                <p:nvPr>
                  <p:extLst>
                    <p:ext uri="{D42A27DB-BD31-4B8C-83A1-F6EECF244321}">
                      <p14:modId xmlns:p14="http://schemas.microsoft.com/office/powerpoint/2010/main" val="2686408353"/>
                    </p:ext>
                  </p:extLst>
                </p:nvPr>
              </p:nvGraphicFramePr>
              <p:xfrm>
                <a:off x="6677676" y="500958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ADCA8886-9326-60B6-AD0F-784DDDA17982}"/>
                    </a:ext>
                  </a:extLst>
                </p:cNvPr>
                <p:cNvSpPr txBox="1"/>
                <p:nvPr/>
              </p:nvSpPr>
              <p:spPr>
                <a:xfrm>
                  <a:off x="6128462" y="2381894"/>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39" name="CaixaDeTexto 38">
                  <a:extLst>
                    <a:ext uri="{FF2B5EF4-FFF2-40B4-BE49-F238E27FC236}">
                      <a16:creationId xmlns:a16="http://schemas.microsoft.com/office/drawing/2014/main" id="{ADCA8886-9326-60B6-AD0F-784DDDA17982}"/>
                    </a:ext>
                  </a:extLst>
                </p:cNvPr>
                <p:cNvSpPr txBox="1">
                  <a:spLocks noRot="1" noChangeAspect="1" noMove="1" noResize="1" noEditPoints="1" noAdjustHandles="1" noChangeArrowheads="1" noChangeShapeType="1" noTextEdit="1"/>
                </p:cNvSpPr>
                <p:nvPr/>
              </p:nvSpPr>
              <p:spPr>
                <a:xfrm>
                  <a:off x="6128462" y="2381894"/>
                  <a:ext cx="578069" cy="461665"/>
                </a:xfrm>
                <a:prstGeom prst="rect">
                  <a:avLst/>
                </a:prstGeom>
                <a:blipFill>
                  <a:blip r:embed="rId4"/>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id="{5B985AE4-6A29-0737-F218-4FFA24F547B1}"/>
                    </a:ext>
                  </a:extLst>
                </p:cNvPr>
                <p:cNvSpPr txBox="1"/>
                <p:nvPr/>
              </p:nvSpPr>
              <p:spPr>
                <a:xfrm>
                  <a:off x="6136742" y="379550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40" name="CaixaDeTexto 39">
                  <a:extLst>
                    <a:ext uri="{FF2B5EF4-FFF2-40B4-BE49-F238E27FC236}">
                      <a16:creationId xmlns:a16="http://schemas.microsoft.com/office/drawing/2014/main" id="{5B985AE4-6A29-0737-F218-4FFA24F547B1}"/>
                    </a:ext>
                  </a:extLst>
                </p:cNvPr>
                <p:cNvSpPr txBox="1">
                  <a:spLocks noRot="1" noChangeAspect="1" noMove="1" noResize="1" noEditPoints="1" noAdjustHandles="1" noChangeArrowheads="1" noChangeShapeType="1" noTextEdit="1"/>
                </p:cNvSpPr>
                <p:nvPr/>
              </p:nvSpPr>
              <p:spPr>
                <a:xfrm>
                  <a:off x="6136742" y="3795509"/>
                  <a:ext cx="578069" cy="461665"/>
                </a:xfrm>
                <a:prstGeom prst="rect">
                  <a:avLst/>
                </a:prstGeom>
                <a:blipFill>
                  <a:blip r:embed="rId5"/>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CaixaDeTexto 40">
                  <a:extLst>
                    <a:ext uri="{FF2B5EF4-FFF2-40B4-BE49-F238E27FC236}">
                      <a16:creationId xmlns:a16="http://schemas.microsoft.com/office/drawing/2014/main" id="{1559FE9B-65AA-3BAA-3DAE-62E4C5417647}"/>
                    </a:ext>
                  </a:extLst>
                </p:cNvPr>
                <p:cNvSpPr txBox="1"/>
                <p:nvPr/>
              </p:nvSpPr>
              <p:spPr>
                <a:xfrm>
                  <a:off x="6128461" y="514450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41" name="CaixaDeTexto 40">
                  <a:extLst>
                    <a:ext uri="{FF2B5EF4-FFF2-40B4-BE49-F238E27FC236}">
                      <a16:creationId xmlns:a16="http://schemas.microsoft.com/office/drawing/2014/main" id="{1559FE9B-65AA-3BAA-3DAE-62E4C5417647}"/>
                    </a:ext>
                  </a:extLst>
                </p:cNvPr>
                <p:cNvSpPr txBox="1">
                  <a:spLocks noRot="1" noChangeAspect="1" noMove="1" noResize="1" noEditPoints="1" noAdjustHandles="1" noChangeArrowheads="1" noChangeShapeType="1" noTextEdit="1"/>
                </p:cNvSpPr>
                <p:nvPr/>
              </p:nvSpPr>
              <p:spPr>
                <a:xfrm>
                  <a:off x="6128461" y="5144509"/>
                  <a:ext cx="578069" cy="461665"/>
                </a:xfrm>
                <a:prstGeom prst="rect">
                  <a:avLst/>
                </a:prstGeom>
                <a:blipFill>
                  <a:blip r:embed="rId6"/>
                  <a:stretch>
                    <a:fillRect b="-921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2" name="CaixaDeTexto 41">
                  <a:extLst>
                    <a:ext uri="{FF2B5EF4-FFF2-40B4-BE49-F238E27FC236}">
                      <a16:creationId xmlns:a16="http://schemas.microsoft.com/office/drawing/2014/main" id="{4EF73DA9-EC25-D209-515D-B655C2B79626}"/>
                    </a:ext>
                  </a:extLst>
                </p:cNvPr>
                <p:cNvSpPr txBox="1"/>
                <p:nvPr/>
              </p:nvSpPr>
              <p:spPr>
                <a:xfrm>
                  <a:off x="7504337" y="3726072"/>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42" name="CaixaDeTexto 41">
                  <a:extLst>
                    <a:ext uri="{FF2B5EF4-FFF2-40B4-BE49-F238E27FC236}">
                      <a16:creationId xmlns:a16="http://schemas.microsoft.com/office/drawing/2014/main" id="{4EF73DA9-EC25-D209-515D-B655C2B79626}"/>
                    </a:ext>
                  </a:extLst>
                </p:cNvPr>
                <p:cNvSpPr txBox="1">
                  <a:spLocks noRot="1" noChangeAspect="1" noMove="1" noResize="1" noEditPoints="1" noAdjustHandles="1" noChangeArrowheads="1" noChangeShapeType="1" noTextEdit="1"/>
                </p:cNvSpPr>
                <p:nvPr/>
              </p:nvSpPr>
              <p:spPr>
                <a:xfrm>
                  <a:off x="7504337" y="3726072"/>
                  <a:ext cx="578069" cy="523220"/>
                </a:xfrm>
                <a:prstGeom prst="rect">
                  <a:avLst/>
                </a:prstGeom>
                <a:blipFill>
                  <a:blip r:embed="rId7"/>
                  <a:stretch>
                    <a:fillRect/>
                  </a:stretch>
                </a:blipFill>
              </p:spPr>
              <p:txBody>
                <a:bodyPr/>
                <a:lstStyle/>
                <a:p>
                  <a:r>
                    <a:rPr lang="pt-BR">
                      <a:noFill/>
                    </a:rPr>
                    <a:t> </a:t>
                  </a:r>
                </a:p>
              </p:txBody>
            </p:sp>
          </mc:Fallback>
        </mc:AlternateContent>
        <p:sp>
          <p:nvSpPr>
            <p:cNvPr id="43" name="CaixaDeTexto 42">
              <a:extLst>
                <a:ext uri="{FF2B5EF4-FFF2-40B4-BE49-F238E27FC236}">
                  <a16:creationId xmlns:a16="http://schemas.microsoft.com/office/drawing/2014/main" id="{015D1AB5-CE41-FC4A-B444-1A433ADAEC37}"/>
                </a:ext>
              </a:extLst>
            </p:cNvPr>
            <p:cNvSpPr txBox="1"/>
            <p:nvPr/>
          </p:nvSpPr>
          <p:spPr>
            <a:xfrm>
              <a:off x="8082406" y="1681050"/>
              <a:ext cx="870606" cy="369332"/>
            </a:xfrm>
            <a:prstGeom prst="rect">
              <a:avLst/>
            </a:prstGeom>
            <a:noFill/>
          </p:spPr>
          <p:txBody>
            <a:bodyPr wrap="square" rtlCol="0">
              <a:spAutoFit/>
            </a:bodyPr>
            <a:lstStyle/>
            <a:p>
              <a:pPr algn="ctr"/>
              <a:r>
                <a:rPr lang="pt-BR" dirty="0"/>
                <a:t>Output</a:t>
              </a:r>
            </a:p>
          </p:txBody>
        </p:sp>
        <p:sp>
          <p:nvSpPr>
            <p:cNvPr id="44" name="CaixaDeTexto 43">
              <a:extLst>
                <a:ext uri="{FF2B5EF4-FFF2-40B4-BE49-F238E27FC236}">
                  <a16:creationId xmlns:a16="http://schemas.microsoft.com/office/drawing/2014/main" id="{05C00E29-1787-385A-91BB-0BA8D07E0063}"/>
                </a:ext>
              </a:extLst>
            </p:cNvPr>
            <p:cNvSpPr txBox="1"/>
            <p:nvPr/>
          </p:nvSpPr>
          <p:spPr>
            <a:xfrm>
              <a:off x="6677676" y="1681050"/>
              <a:ext cx="858784" cy="369332"/>
            </a:xfrm>
            <a:prstGeom prst="rect">
              <a:avLst/>
            </a:prstGeom>
            <a:noFill/>
          </p:spPr>
          <p:txBody>
            <a:bodyPr wrap="square" rtlCol="0">
              <a:spAutoFit/>
            </a:bodyPr>
            <a:lstStyle/>
            <a:p>
              <a:pPr algn="ctr"/>
              <a:r>
                <a:rPr lang="pt-BR" dirty="0"/>
                <a:t>Kernel</a:t>
              </a:r>
            </a:p>
          </p:txBody>
        </p:sp>
        <p:sp>
          <p:nvSpPr>
            <p:cNvPr id="47" name="Sinal de Adição 46">
              <a:extLst>
                <a:ext uri="{FF2B5EF4-FFF2-40B4-BE49-F238E27FC236}">
                  <a16:creationId xmlns:a16="http://schemas.microsoft.com/office/drawing/2014/main" id="{C4209092-C8B1-15DC-F864-DF3CED4ACFC4}"/>
                </a:ext>
              </a:extLst>
            </p:cNvPr>
            <p:cNvSpPr/>
            <p:nvPr/>
          </p:nvSpPr>
          <p:spPr>
            <a:xfrm>
              <a:off x="6963068" y="3165890"/>
              <a:ext cx="288000" cy="288000"/>
            </a:xfrm>
            <a:prstGeom prst="mathPlu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a:p>
          </p:txBody>
        </p:sp>
        <p:sp>
          <p:nvSpPr>
            <p:cNvPr id="48" name="Sinal de Adição 47">
              <a:extLst>
                <a:ext uri="{FF2B5EF4-FFF2-40B4-BE49-F238E27FC236}">
                  <a16:creationId xmlns:a16="http://schemas.microsoft.com/office/drawing/2014/main" id="{48B30B19-762F-DFCC-F08D-25A1D8450882}"/>
                </a:ext>
              </a:extLst>
            </p:cNvPr>
            <p:cNvSpPr/>
            <p:nvPr/>
          </p:nvSpPr>
          <p:spPr>
            <a:xfrm>
              <a:off x="6963068" y="4572054"/>
              <a:ext cx="288000" cy="288000"/>
            </a:xfrm>
            <a:prstGeom prst="mathPlu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E6BBB756-AAFD-BC7A-7E31-93B4B96F4064}"/>
                    </a:ext>
                  </a:extLst>
                </p:cNvPr>
                <p:cNvSpPr txBox="1"/>
                <p:nvPr/>
              </p:nvSpPr>
              <p:spPr>
                <a:xfrm>
                  <a:off x="990729" y="4872088"/>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3</m:t>
                        </m:r>
                        <m:r>
                          <a:rPr lang="pt-BR" b="0" i="1" smtClean="0">
                            <a:latin typeface="Cambria Math" panose="02040503050406030204" pitchFamily="18" charset="0"/>
                            <a:ea typeface="Cambria Math" panose="02040503050406030204" pitchFamily="18" charset="0"/>
                          </a:rPr>
                          <m:t>×3×3</m:t>
                        </m:r>
                      </m:oMath>
                    </m:oMathPara>
                  </a14:m>
                  <a:endParaRPr lang="pt-BR" dirty="0"/>
                </a:p>
              </p:txBody>
            </p:sp>
          </mc:Choice>
          <mc:Fallback xmlns="">
            <p:sp>
              <p:nvSpPr>
                <p:cNvPr id="50" name="CaixaDeTexto 49">
                  <a:extLst>
                    <a:ext uri="{FF2B5EF4-FFF2-40B4-BE49-F238E27FC236}">
                      <a16:creationId xmlns:a16="http://schemas.microsoft.com/office/drawing/2014/main" id="{E6BBB756-AAFD-BC7A-7E31-93B4B96F4064}"/>
                    </a:ext>
                  </a:extLst>
                </p:cNvPr>
                <p:cNvSpPr txBox="1">
                  <a:spLocks noRot="1" noChangeAspect="1" noMove="1" noResize="1" noEditPoints="1" noAdjustHandles="1" noChangeArrowheads="1" noChangeShapeType="1" noTextEdit="1"/>
                </p:cNvSpPr>
                <p:nvPr/>
              </p:nvSpPr>
              <p:spPr>
                <a:xfrm>
                  <a:off x="990729" y="4872088"/>
                  <a:ext cx="1243014"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id="{7B3BDFFA-4C6C-70AE-257A-677E686A755F}"/>
                    </a:ext>
                  </a:extLst>
                </p:cNvPr>
                <p:cNvSpPr txBox="1"/>
                <p:nvPr/>
              </p:nvSpPr>
              <p:spPr>
                <a:xfrm>
                  <a:off x="2988751" y="4575148"/>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×2×3</m:t>
                        </m:r>
                      </m:oMath>
                    </m:oMathPara>
                  </a14:m>
                  <a:endParaRPr lang="pt-BR" dirty="0"/>
                </a:p>
              </p:txBody>
            </p:sp>
          </mc:Choice>
          <mc:Fallback xmlns="">
            <p:sp>
              <p:nvSpPr>
                <p:cNvPr id="51" name="CaixaDeTexto 50">
                  <a:extLst>
                    <a:ext uri="{FF2B5EF4-FFF2-40B4-BE49-F238E27FC236}">
                      <a16:creationId xmlns:a16="http://schemas.microsoft.com/office/drawing/2014/main" id="{7B3BDFFA-4C6C-70AE-257A-677E686A755F}"/>
                    </a:ext>
                  </a:extLst>
                </p:cNvPr>
                <p:cNvSpPr txBox="1">
                  <a:spLocks noRot="1" noChangeAspect="1" noMove="1" noResize="1" noEditPoints="1" noAdjustHandles="1" noChangeArrowheads="1" noChangeShapeType="1" noTextEdit="1"/>
                </p:cNvSpPr>
                <p:nvPr/>
              </p:nvSpPr>
              <p:spPr>
                <a:xfrm>
                  <a:off x="2988751" y="4575148"/>
                  <a:ext cx="1243014"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CaixaDeTexto 51">
                  <a:extLst>
                    <a:ext uri="{FF2B5EF4-FFF2-40B4-BE49-F238E27FC236}">
                      <a16:creationId xmlns:a16="http://schemas.microsoft.com/office/drawing/2014/main" id="{E502B310-A508-B8BB-5FE9-081AA6343B71}"/>
                    </a:ext>
                  </a:extLst>
                </p:cNvPr>
                <p:cNvSpPr txBox="1"/>
                <p:nvPr/>
              </p:nvSpPr>
              <p:spPr>
                <a:xfrm>
                  <a:off x="8099101" y="4502756"/>
                  <a:ext cx="870606"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m:t>
                        </m:r>
                      </m:oMath>
                    </m:oMathPara>
                  </a14:m>
                  <a:endParaRPr lang="pt-BR" dirty="0"/>
                </a:p>
              </p:txBody>
            </p:sp>
          </mc:Choice>
          <mc:Fallback xmlns="">
            <p:sp>
              <p:nvSpPr>
                <p:cNvPr id="52" name="CaixaDeTexto 51">
                  <a:extLst>
                    <a:ext uri="{FF2B5EF4-FFF2-40B4-BE49-F238E27FC236}">
                      <a16:creationId xmlns:a16="http://schemas.microsoft.com/office/drawing/2014/main" id="{E502B310-A508-B8BB-5FE9-081AA6343B71}"/>
                    </a:ext>
                  </a:extLst>
                </p:cNvPr>
                <p:cNvSpPr txBox="1">
                  <a:spLocks noRot="1" noChangeAspect="1" noMove="1" noResize="1" noEditPoints="1" noAdjustHandles="1" noChangeArrowheads="1" noChangeShapeType="1" noTextEdit="1"/>
                </p:cNvSpPr>
                <p:nvPr/>
              </p:nvSpPr>
              <p:spPr>
                <a:xfrm>
                  <a:off x="8099101" y="4502756"/>
                  <a:ext cx="870606" cy="369332"/>
                </a:xfrm>
                <a:prstGeom prst="rect">
                  <a:avLst/>
                </a:prstGeom>
                <a:blipFill>
                  <a:blip r:embed="rId10"/>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2691523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1D71BDE5-600D-5EB4-6E57-2C26BB4FD8E5}"/>
              </a:ext>
            </a:extLst>
          </p:cNvPr>
          <p:cNvGrpSpPr/>
          <p:nvPr/>
        </p:nvGrpSpPr>
        <p:grpSpPr>
          <a:xfrm>
            <a:off x="990729" y="1681050"/>
            <a:ext cx="8212520" cy="4250552"/>
            <a:chOff x="990729" y="1681050"/>
            <a:chExt cx="8212520" cy="4250552"/>
          </a:xfrm>
        </p:grpSpPr>
        <mc:AlternateContent xmlns:mc="http://schemas.openxmlformats.org/markup-compatibility/2006" xmlns:a14="http://schemas.microsoft.com/office/drawing/2010/main">
          <mc:Choice Requires="a14">
            <p:graphicFrame>
              <p:nvGraphicFramePr>
                <p:cNvPr id="32" name="Tabela 31">
                  <a:extLst>
                    <a:ext uri="{FF2B5EF4-FFF2-40B4-BE49-F238E27FC236}">
                      <a16:creationId xmlns:a16="http://schemas.microsoft.com/office/drawing/2014/main" id="{2F9A2461-BB38-98A3-9217-822694E3F2B2}"/>
                    </a:ext>
                  </a:extLst>
                </p:cNvPr>
                <p:cNvGraphicFramePr>
                  <a:graphicFrameLocks/>
                </p:cNvGraphicFramePr>
                <p:nvPr>
                  <p:extLst>
                    <p:ext uri="{D42A27DB-BD31-4B8C-83A1-F6EECF244321}">
                      <p14:modId xmlns:p14="http://schemas.microsoft.com/office/powerpoint/2010/main" val="4113124509"/>
                    </p:ext>
                  </p:extLst>
                </p:nvPr>
              </p:nvGraphicFramePr>
              <p:xfrm>
                <a:off x="3518729" y="343316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2" name="Tabela 31">
                  <a:extLst>
                    <a:ext uri="{FF2B5EF4-FFF2-40B4-BE49-F238E27FC236}">
                      <a16:creationId xmlns:a16="http://schemas.microsoft.com/office/drawing/2014/main" id="{2F9A2461-BB38-98A3-9217-822694E3F2B2}"/>
                    </a:ext>
                  </a:extLst>
                </p:cNvPr>
                <p:cNvGraphicFramePr>
                  <a:graphicFrameLocks/>
                </p:cNvGraphicFramePr>
                <p:nvPr>
                  <p:extLst>
                    <p:ext uri="{D42A27DB-BD31-4B8C-83A1-F6EECF244321}">
                      <p14:modId xmlns:p14="http://schemas.microsoft.com/office/powerpoint/2010/main" val="4113124509"/>
                    </p:ext>
                  </p:extLst>
                </p:nvPr>
              </p:nvGraphicFramePr>
              <p:xfrm>
                <a:off x="3518729" y="343316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1" name="Tabela 30">
                  <a:extLst>
                    <a:ext uri="{FF2B5EF4-FFF2-40B4-BE49-F238E27FC236}">
                      <a16:creationId xmlns:a16="http://schemas.microsoft.com/office/drawing/2014/main" id="{FADB2249-E063-C463-8822-4F21596A7971}"/>
                    </a:ext>
                  </a:extLst>
                </p:cNvPr>
                <p:cNvGraphicFramePr>
                  <a:graphicFrameLocks/>
                </p:cNvGraphicFramePr>
                <p:nvPr>
                  <p:extLst>
                    <p:ext uri="{D42A27DB-BD31-4B8C-83A1-F6EECF244321}">
                      <p14:modId xmlns:p14="http://schemas.microsoft.com/office/powerpoint/2010/main" val="3383989985"/>
                    </p:ext>
                  </p:extLst>
                </p:nvPr>
              </p:nvGraphicFramePr>
              <p:xfrm>
                <a:off x="3332034" y="3616661"/>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1" name="Tabela 30">
                  <a:extLst>
                    <a:ext uri="{FF2B5EF4-FFF2-40B4-BE49-F238E27FC236}">
                      <a16:creationId xmlns:a16="http://schemas.microsoft.com/office/drawing/2014/main" id="{FADB2249-E063-C463-8822-4F21596A7971}"/>
                    </a:ext>
                  </a:extLst>
                </p:cNvPr>
                <p:cNvGraphicFramePr>
                  <a:graphicFrameLocks/>
                </p:cNvGraphicFramePr>
                <p:nvPr>
                  <p:extLst>
                    <p:ext uri="{D42A27DB-BD31-4B8C-83A1-F6EECF244321}">
                      <p14:modId xmlns:p14="http://schemas.microsoft.com/office/powerpoint/2010/main" val="3383989985"/>
                    </p:ext>
                  </p:extLst>
                </p:nvPr>
              </p:nvGraphicFramePr>
              <p:xfrm>
                <a:off x="3332034" y="3616661"/>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 name="Tabela 4">
                  <a:extLst>
                    <a:ext uri="{FF2B5EF4-FFF2-40B4-BE49-F238E27FC236}">
                      <a16:creationId xmlns:a16="http://schemas.microsoft.com/office/drawing/2014/main" id="{9941D272-0AFC-301C-EC99-4892310F8E6A}"/>
                    </a:ext>
                  </a:extLst>
                </p:cNvPr>
                <p:cNvGraphicFramePr>
                  <a:graphicFrameLocks/>
                </p:cNvGraphicFramePr>
                <p:nvPr>
                  <p:extLst>
                    <p:ext uri="{D42A27DB-BD31-4B8C-83A1-F6EECF244321}">
                      <p14:modId xmlns:p14="http://schemas.microsoft.com/office/powerpoint/2010/main" val="3136936553"/>
                    </p:ext>
                  </p:extLst>
                </p:nvPr>
              </p:nvGraphicFramePr>
              <p:xfrm>
                <a:off x="1370287" y="331008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 name="Tabela 4">
                  <a:extLst>
                    <a:ext uri="{FF2B5EF4-FFF2-40B4-BE49-F238E27FC236}">
                      <a16:creationId xmlns:a16="http://schemas.microsoft.com/office/drawing/2014/main" id="{9941D272-0AFC-301C-EC99-4892310F8E6A}"/>
                    </a:ext>
                  </a:extLst>
                </p:cNvPr>
                <p:cNvGraphicFramePr>
                  <a:graphicFrameLocks/>
                </p:cNvGraphicFramePr>
                <p:nvPr>
                  <p:extLst>
                    <p:ext uri="{D42A27DB-BD31-4B8C-83A1-F6EECF244321}">
                      <p14:modId xmlns:p14="http://schemas.microsoft.com/office/powerpoint/2010/main" val="3136936553"/>
                    </p:ext>
                  </p:extLst>
                </p:nvPr>
              </p:nvGraphicFramePr>
              <p:xfrm>
                <a:off x="1370287" y="331008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 name="Tabela 4">
                  <a:extLst>
                    <a:ext uri="{FF2B5EF4-FFF2-40B4-BE49-F238E27FC236}">
                      <a16:creationId xmlns:a16="http://schemas.microsoft.com/office/drawing/2014/main" id="{19F7ED3C-53B7-4FEA-18ED-F42CDFE05109}"/>
                    </a:ext>
                  </a:extLst>
                </p:cNvPr>
                <p:cNvGraphicFramePr>
                  <a:graphicFrameLocks/>
                </p:cNvGraphicFramePr>
                <p:nvPr>
                  <p:extLst>
                    <p:ext uri="{D42A27DB-BD31-4B8C-83A1-F6EECF244321}">
                      <p14:modId xmlns:p14="http://schemas.microsoft.com/office/powerpoint/2010/main" val="2462528071"/>
                    </p:ext>
                  </p:extLst>
                </p:nvPr>
              </p:nvGraphicFramePr>
              <p:xfrm>
                <a:off x="1181101" y="348797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2" name="Tabela 4">
                  <a:extLst>
                    <a:ext uri="{FF2B5EF4-FFF2-40B4-BE49-F238E27FC236}">
                      <a16:creationId xmlns:a16="http://schemas.microsoft.com/office/drawing/2014/main" id="{19F7ED3C-53B7-4FEA-18ED-F42CDFE05109}"/>
                    </a:ext>
                  </a:extLst>
                </p:cNvPr>
                <p:cNvGraphicFramePr>
                  <a:graphicFrameLocks/>
                </p:cNvGraphicFramePr>
                <p:nvPr>
                  <p:extLst>
                    <p:ext uri="{D42A27DB-BD31-4B8C-83A1-F6EECF244321}">
                      <p14:modId xmlns:p14="http://schemas.microsoft.com/office/powerpoint/2010/main" val="2462528071"/>
                    </p:ext>
                  </p:extLst>
                </p:nvPr>
              </p:nvGraphicFramePr>
              <p:xfrm>
                <a:off x="1181101" y="348797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p:sp>
          <p:nvSpPr>
            <p:cNvPr id="7" name="CaixaDeTexto 6">
              <a:extLst>
                <a:ext uri="{FF2B5EF4-FFF2-40B4-BE49-F238E27FC236}">
                  <a16:creationId xmlns:a16="http://schemas.microsoft.com/office/drawing/2014/main" id="{C10D9D7E-21EA-C2D8-5761-4F6786036D00}"/>
                </a:ext>
              </a:extLst>
            </p:cNvPr>
            <p:cNvSpPr txBox="1"/>
            <p:nvPr/>
          </p:nvSpPr>
          <p:spPr>
            <a:xfrm>
              <a:off x="991916" y="1685990"/>
              <a:ext cx="1601134" cy="369332"/>
            </a:xfrm>
            <a:prstGeom prst="rect">
              <a:avLst/>
            </a:prstGeom>
            <a:noFill/>
          </p:spPr>
          <p:txBody>
            <a:bodyPr wrap="square" rtlCol="0">
              <a:spAutoFit/>
            </a:bodyPr>
            <a:lstStyle/>
            <a:p>
              <a:pPr algn="ctr"/>
              <a:r>
                <a:rPr lang="pt-BR" dirty="0"/>
                <a:t>Input</a:t>
              </a:r>
            </a:p>
          </p:txBody>
        </p:sp>
        <mc:AlternateContent xmlns:mc="http://schemas.openxmlformats.org/markup-compatibility/2006" xmlns:a14="http://schemas.microsoft.com/office/drawing/2010/main">
          <mc:Choice Requires="a14">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3289944691"/>
                    </p:ext>
                  </p:extLst>
                </p:nvPr>
              </p:nvGraphicFramePr>
              <p:xfrm>
                <a:off x="991915" y="3665856"/>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3289944691"/>
                    </p:ext>
                  </p:extLst>
                </p:nvPr>
              </p:nvGraphicFramePr>
              <p:xfrm>
                <a:off x="991915" y="3665856"/>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1920481600"/>
                    </p:ext>
                  </p:extLst>
                </p:nvPr>
              </p:nvGraphicFramePr>
              <p:xfrm>
                <a:off x="3180866" y="37712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1920481600"/>
                    </p:ext>
                  </p:extLst>
                </p:nvPr>
              </p:nvGraphicFramePr>
              <p:xfrm>
                <a:off x="3180866" y="37712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F95B3DA-B65D-197D-DA2B-E33A2B91AF70}"/>
                    </a:ext>
                  </a:extLst>
                </p:cNvPr>
                <p:cNvSpPr txBox="1"/>
                <p:nvPr/>
              </p:nvSpPr>
              <p:spPr>
                <a:xfrm>
                  <a:off x="2593049" y="3760451"/>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6" name="CaixaDeTexto 5">
                  <a:extLst>
                    <a:ext uri="{FF2B5EF4-FFF2-40B4-BE49-F238E27FC236}">
                      <a16:creationId xmlns:a16="http://schemas.microsoft.com/office/drawing/2014/main" id="{1F95B3DA-B65D-197D-DA2B-E33A2B91AF70}"/>
                    </a:ext>
                  </a:extLst>
                </p:cNvPr>
                <p:cNvSpPr txBox="1">
                  <a:spLocks noRot="1" noChangeAspect="1" noMove="1" noResize="1" noEditPoints="1" noAdjustHandles="1" noChangeArrowheads="1" noChangeShapeType="1" noTextEdit="1"/>
                </p:cNvSpPr>
                <p:nvPr/>
              </p:nvSpPr>
              <p:spPr>
                <a:xfrm>
                  <a:off x="2593049" y="3760451"/>
                  <a:ext cx="578069" cy="461665"/>
                </a:xfrm>
                <a:prstGeom prst="rect">
                  <a:avLst/>
                </a:prstGeom>
                <a:blipFill>
                  <a:blip r:embed="rId2"/>
                  <a:stretch>
                    <a:fillRect b="-9211"/>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A352DED4-AC8A-2504-0A48-2A08B9F1ECAA}"/>
                </a:ext>
              </a:extLst>
            </p:cNvPr>
            <p:cNvSpPr txBox="1"/>
            <p:nvPr/>
          </p:nvSpPr>
          <p:spPr>
            <a:xfrm>
              <a:off x="3180866" y="1685990"/>
              <a:ext cx="1196647" cy="369332"/>
            </a:xfrm>
            <a:prstGeom prst="rect">
              <a:avLst/>
            </a:prstGeom>
            <a:noFill/>
          </p:spPr>
          <p:txBody>
            <a:bodyPr wrap="square" rtlCol="0">
              <a:spAutoFit/>
            </a:bodyPr>
            <a:lstStyle/>
            <a:p>
              <a:pPr algn="ctr"/>
              <a:r>
                <a:rPr lang="pt-BR" dirty="0"/>
                <a:t>Kernel</a:t>
              </a: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C939B888-B31C-7C03-C007-B8A7B62631D8}"/>
                    </a:ext>
                  </a:extLst>
                </p:cNvPr>
                <p:cNvSpPr txBox="1"/>
                <p:nvPr/>
              </p:nvSpPr>
              <p:spPr>
                <a:xfrm>
                  <a:off x="4342253" y="3729631"/>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9" name="CaixaDeTexto 18">
                  <a:extLst>
                    <a:ext uri="{FF2B5EF4-FFF2-40B4-BE49-F238E27FC236}">
                      <a16:creationId xmlns:a16="http://schemas.microsoft.com/office/drawing/2014/main" id="{C939B888-B31C-7C03-C007-B8A7B62631D8}"/>
                    </a:ext>
                  </a:extLst>
                </p:cNvPr>
                <p:cNvSpPr txBox="1">
                  <a:spLocks noRot="1" noChangeAspect="1" noMove="1" noResize="1" noEditPoints="1" noAdjustHandles="1" noChangeArrowheads="1" noChangeShapeType="1" noTextEdit="1"/>
                </p:cNvSpPr>
                <p:nvPr/>
              </p:nvSpPr>
              <p:spPr>
                <a:xfrm>
                  <a:off x="4342253" y="3729631"/>
                  <a:ext cx="578069" cy="52322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20" name="Tabela 4">
                  <a:extLst>
                    <a:ext uri="{FF2B5EF4-FFF2-40B4-BE49-F238E27FC236}">
                      <a16:creationId xmlns:a16="http://schemas.microsoft.com/office/drawing/2014/main" id="{D77B0A95-15D4-FBA2-9E53-248747A96951}"/>
                    </a:ext>
                  </a:extLst>
                </p:cNvPr>
                <p:cNvGraphicFramePr>
                  <a:graphicFrameLocks/>
                </p:cNvGraphicFramePr>
                <p:nvPr>
                  <p:extLst>
                    <p:ext uri="{D42A27DB-BD31-4B8C-83A1-F6EECF244321}">
                      <p14:modId xmlns:p14="http://schemas.microsoft.com/office/powerpoint/2010/main" val="711511094"/>
                    </p:ext>
                  </p:extLst>
                </p:nvPr>
              </p:nvGraphicFramePr>
              <p:xfrm>
                <a:off x="8082405" y="3616661"/>
                <a:ext cx="1120844" cy="803490"/>
              </p:xfrm>
              <a:graphic>
                <a:graphicData uri="http://schemas.openxmlformats.org/drawingml/2006/table">
                  <a:tbl>
                    <a:tblPr firstRow="1" bandRow="1">
                      <a:tableStyleId>{5C22544A-7EE6-4342-B048-85BDC9FD1C3A}</a:tableStyleId>
                    </a:tblPr>
                    <a:tblGrid>
                      <a:gridCol w="560422">
                        <a:extLst>
                          <a:ext uri="{9D8B030D-6E8A-4147-A177-3AD203B41FA5}">
                            <a16:colId xmlns:a16="http://schemas.microsoft.com/office/drawing/2014/main" val="3650072185"/>
                          </a:ext>
                        </a:extLst>
                      </a:gridCol>
                      <a:gridCol w="560422">
                        <a:extLst>
                          <a:ext uri="{9D8B030D-6E8A-4147-A177-3AD203B41FA5}">
                            <a16:colId xmlns:a16="http://schemas.microsoft.com/office/drawing/2014/main" val="1992468736"/>
                          </a:ext>
                        </a:extLst>
                      </a:gridCol>
                    </a:tblGrid>
                    <a:tr h="401745">
                      <a:tc>
                        <a:txBody>
                          <a:bodyPr/>
                          <a:lstStyle/>
                          <a:p>
                            <a:pPr algn="ctr"/>
                            <a:r>
                              <a:rPr lang="pt-BR" b="0" dirty="0">
                                <a:solidFill>
                                  <a:schemeClr val="tx1"/>
                                </a:solidFill>
                              </a:rPr>
                              <a:t>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401745">
                      <a:tc>
                        <a:txBody>
                          <a:bodyPr/>
                          <a:lstStyle/>
                          <a:p>
                            <a:pPr algn="ctr"/>
                            <a:r>
                              <a:rPr lang="pt-BR" b="0" dirty="0">
                                <a:solidFill>
                                  <a:schemeClr val="tx1"/>
                                </a:solidFill>
                              </a:rPr>
                              <a:t>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20" name="Tabela 4">
                  <a:extLst>
                    <a:ext uri="{FF2B5EF4-FFF2-40B4-BE49-F238E27FC236}">
                      <a16:creationId xmlns:a16="http://schemas.microsoft.com/office/drawing/2014/main" id="{D77B0A95-15D4-FBA2-9E53-248747A96951}"/>
                    </a:ext>
                  </a:extLst>
                </p:cNvPr>
                <p:cNvGraphicFramePr>
                  <a:graphicFrameLocks/>
                </p:cNvGraphicFramePr>
                <p:nvPr>
                  <p:extLst>
                    <p:ext uri="{D42A27DB-BD31-4B8C-83A1-F6EECF244321}">
                      <p14:modId xmlns:p14="http://schemas.microsoft.com/office/powerpoint/2010/main" val="711511094"/>
                    </p:ext>
                  </p:extLst>
                </p:nvPr>
              </p:nvGraphicFramePr>
              <p:xfrm>
                <a:off x="8082405" y="3616661"/>
                <a:ext cx="1120844" cy="803490"/>
              </p:xfrm>
              <a:graphic>
                <a:graphicData uri="http://schemas.openxmlformats.org/drawingml/2006/table">
                  <a:tbl>
                    <a:tblPr firstRow="1" bandRow="1">
                      <a:tableStyleId>{5C22544A-7EE6-4342-B048-85BDC9FD1C3A}</a:tableStyleId>
                    </a:tblPr>
                    <a:tblGrid>
                      <a:gridCol w="560422">
                        <a:extLst>
                          <a:ext uri="{9D8B030D-6E8A-4147-A177-3AD203B41FA5}">
                            <a16:colId xmlns:a16="http://schemas.microsoft.com/office/drawing/2014/main" val="3650072185"/>
                          </a:ext>
                        </a:extLst>
                      </a:gridCol>
                      <a:gridCol w="560422">
                        <a:extLst>
                          <a:ext uri="{9D8B030D-6E8A-4147-A177-3AD203B41FA5}">
                            <a16:colId xmlns:a16="http://schemas.microsoft.com/office/drawing/2014/main" val="1992468736"/>
                          </a:ext>
                        </a:extLst>
                      </a:gridCol>
                    </a:tblGrid>
                    <a:tr h="401745">
                      <a:tc>
                        <a:txBody>
                          <a:bodyPr/>
                          <a:lstStyle/>
                          <a:p>
                            <a:pPr algn="ctr"/>
                            <a:r>
                              <a:rPr lang="pt-BR" b="0" dirty="0">
                                <a:solidFill>
                                  <a:schemeClr val="tx1"/>
                                </a:solidFill>
                              </a:rPr>
                              <a:t>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401745">
                      <a:tc>
                        <a:txBody>
                          <a:bodyPr/>
                          <a:lstStyle/>
                          <a:p>
                            <a:pPr algn="ctr"/>
                            <a:r>
                              <a:rPr lang="pt-BR" b="0" dirty="0">
                                <a:solidFill>
                                  <a:schemeClr val="tx1"/>
                                </a:solidFill>
                              </a:rPr>
                              <a:t>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p:sp>
          <p:nvSpPr>
            <p:cNvPr id="21" name="CaixaDeTexto 20">
              <a:extLst>
                <a:ext uri="{FF2B5EF4-FFF2-40B4-BE49-F238E27FC236}">
                  <a16:creationId xmlns:a16="http://schemas.microsoft.com/office/drawing/2014/main" id="{5D29E7EF-21DC-CA63-209C-4A573A902511}"/>
                </a:ext>
              </a:extLst>
            </p:cNvPr>
            <p:cNvSpPr txBox="1"/>
            <p:nvPr/>
          </p:nvSpPr>
          <p:spPr>
            <a:xfrm>
              <a:off x="5106526" y="1685990"/>
              <a:ext cx="870606" cy="369332"/>
            </a:xfrm>
            <a:prstGeom prst="rect">
              <a:avLst/>
            </a:prstGeom>
            <a:noFill/>
          </p:spPr>
          <p:txBody>
            <a:bodyPr wrap="square" rtlCol="0">
              <a:spAutoFit/>
            </a:bodyPr>
            <a:lstStyle/>
            <a:p>
              <a:pPr algn="ctr"/>
              <a:r>
                <a:rPr lang="pt-BR" dirty="0"/>
                <a:t>Output</a:t>
              </a:r>
            </a:p>
          </p:txBody>
        </p:sp>
        <mc:AlternateContent xmlns:mc="http://schemas.openxmlformats.org/markup-compatibility/2006" xmlns:a14="http://schemas.microsoft.com/office/drawing/2010/main">
          <mc:Choice Requires="a14">
            <p:graphicFrame>
              <p:nvGraphicFramePr>
                <p:cNvPr id="33" name="Tabela 4">
                  <a:extLst>
                    <a:ext uri="{FF2B5EF4-FFF2-40B4-BE49-F238E27FC236}">
                      <a16:creationId xmlns:a16="http://schemas.microsoft.com/office/drawing/2014/main" id="{C3BFA42E-33D9-0D1D-1D8B-AE6FB9900463}"/>
                    </a:ext>
                  </a:extLst>
                </p:cNvPr>
                <p:cNvGraphicFramePr>
                  <a:graphicFrameLocks/>
                </p:cNvGraphicFramePr>
                <p:nvPr>
                  <p:extLst>
                    <p:ext uri="{D42A27DB-BD31-4B8C-83A1-F6EECF244321}">
                      <p14:modId xmlns:p14="http://schemas.microsoft.com/office/powerpoint/2010/main" val="1012199514"/>
                    </p:ext>
                  </p:extLst>
                </p:nvPr>
              </p:nvGraphicFramePr>
              <p:xfrm>
                <a:off x="4920322" y="206722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3" name="Tabela 4">
                  <a:extLst>
                    <a:ext uri="{FF2B5EF4-FFF2-40B4-BE49-F238E27FC236}">
                      <a16:creationId xmlns:a16="http://schemas.microsoft.com/office/drawing/2014/main" id="{C3BFA42E-33D9-0D1D-1D8B-AE6FB9900463}"/>
                    </a:ext>
                  </a:extLst>
                </p:cNvPr>
                <p:cNvGraphicFramePr>
                  <a:graphicFrameLocks/>
                </p:cNvGraphicFramePr>
                <p:nvPr>
                  <p:extLst>
                    <p:ext uri="{D42A27DB-BD31-4B8C-83A1-F6EECF244321}">
                      <p14:modId xmlns:p14="http://schemas.microsoft.com/office/powerpoint/2010/main" val="1012199514"/>
                    </p:ext>
                  </p:extLst>
                </p:nvPr>
              </p:nvGraphicFramePr>
              <p:xfrm>
                <a:off x="4920322" y="206722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4" name="Tabela 4">
                  <a:extLst>
                    <a:ext uri="{FF2B5EF4-FFF2-40B4-BE49-F238E27FC236}">
                      <a16:creationId xmlns:a16="http://schemas.microsoft.com/office/drawing/2014/main" id="{85DB3302-AF25-3250-97E6-1E43A0400605}"/>
                    </a:ext>
                  </a:extLst>
                </p:cNvPr>
                <p:cNvGraphicFramePr>
                  <a:graphicFrameLocks/>
                </p:cNvGraphicFramePr>
                <p:nvPr>
                  <p:extLst>
                    <p:ext uri="{D42A27DB-BD31-4B8C-83A1-F6EECF244321}">
                      <p14:modId xmlns:p14="http://schemas.microsoft.com/office/powerpoint/2010/main" val="825410649"/>
                    </p:ext>
                  </p:extLst>
                </p:nvPr>
              </p:nvGraphicFramePr>
              <p:xfrm>
                <a:off x="4920322" y="3443151"/>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4" name="Tabela 4">
                  <a:extLst>
                    <a:ext uri="{FF2B5EF4-FFF2-40B4-BE49-F238E27FC236}">
                      <a16:creationId xmlns:a16="http://schemas.microsoft.com/office/drawing/2014/main" id="{85DB3302-AF25-3250-97E6-1E43A0400605}"/>
                    </a:ext>
                  </a:extLst>
                </p:cNvPr>
                <p:cNvGraphicFramePr>
                  <a:graphicFrameLocks/>
                </p:cNvGraphicFramePr>
                <p:nvPr>
                  <p:extLst>
                    <p:ext uri="{D42A27DB-BD31-4B8C-83A1-F6EECF244321}">
                      <p14:modId xmlns:p14="http://schemas.microsoft.com/office/powerpoint/2010/main" val="825410649"/>
                    </p:ext>
                  </p:extLst>
                </p:nvPr>
              </p:nvGraphicFramePr>
              <p:xfrm>
                <a:off x="4920322" y="3443151"/>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5" name="Tabela 4">
                  <a:extLst>
                    <a:ext uri="{FF2B5EF4-FFF2-40B4-BE49-F238E27FC236}">
                      <a16:creationId xmlns:a16="http://schemas.microsoft.com/office/drawing/2014/main" id="{FE40C774-FBE8-41AB-59B7-7FD4CE57331B}"/>
                    </a:ext>
                  </a:extLst>
                </p:cNvPr>
                <p:cNvGraphicFramePr>
                  <a:graphicFrameLocks/>
                </p:cNvGraphicFramePr>
                <p:nvPr>
                  <p:extLst>
                    <p:ext uri="{D42A27DB-BD31-4B8C-83A1-F6EECF244321}">
                      <p14:modId xmlns:p14="http://schemas.microsoft.com/office/powerpoint/2010/main" val="757539565"/>
                    </p:ext>
                  </p:extLst>
                </p:nvPr>
              </p:nvGraphicFramePr>
              <p:xfrm>
                <a:off x="4920322" y="481908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5" name="Tabela 4">
                  <a:extLst>
                    <a:ext uri="{FF2B5EF4-FFF2-40B4-BE49-F238E27FC236}">
                      <a16:creationId xmlns:a16="http://schemas.microsoft.com/office/drawing/2014/main" id="{FE40C774-FBE8-41AB-59B7-7FD4CE57331B}"/>
                    </a:ext>
                  </a:extLst>
                </p:cNvPr>
                <p:cNvGraphicFramePr>
                  <a:graphicFrameLocks/>
                </p:cNvGraphicFramePr>
                <p:nvPr>
                  <p:extLst>
                    <p:ext uri="{D42A27DB-BD31-4B8C-83A1-F6EECF244321}">
                      <p14:modId xmlns:p14="http://schemas.microsoft.com/office/powerpoint/2010/main" val="757539565"/>
                    </p:ext>
                  </p:extLst>
                </p:nvPr>
              </p:nvGraphicFramePr>
              <p:xfrm>
                <a:off x="4920322" y="481908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6" name="Tabela 35">
                  <a:extLst>
                    <a:ext uri="{FF2B5EF4-FFF2-40B4-BE49-F238E27FC236}">
                      <a16:creationId xmlns:a16="http://schemas.microsoft.com/office/drawing/2014/main" id="{9A1F4462-B7AA-6A33-EC8A-B252AB9FC141}"/>
                    </a:ext>
                  </a:extLst>
                </p:cNvPr>
                <p:cNvGraphicFramePr>
                  <a:graphicFrameLocks/>
                </p:cNvGraphicFramePr>
                <p:nvPr>
                  <p:extLst>
                    <p:ext uri="{D42A27DB-BD31-4B8C-83A1-F6EECF244321}">
                      <p14:modId xmlns:p14="http://schemas.microsoft.com/office/powerpoint/2010/main" val="1411892949"/>
                    </p:ext>
                  </p:extLst>
                </p:nvPr>
              </p:nvGraphicFramePr>
              <p:xfrm>
                <a:off x="6677676" y="22710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6" name="Tabela 35">
                  <a:extLst>
                    <a:ext uri="{FF2B5EF4-FFF2-40B4-BE49-F238E27FC236}">
                      <a16:creationId xmlns:a16="http://schemas.microsoft.com/office/drawing/2014/main" id="{9A1F4462-B7AA-6A33-EC8A-B252AB9FC141}"/>
                    </a:ext>
                  </a:extLst>
                </p:cNvPr>
                <p:cNvGraphicFramePr>
                  <a:graphicFrameLocks/>
                </p:cNvGraphicFramePr>
                <p:nvPr>
                  <p:extLst>
                    <p:ext uri="{D42A27DB-BD31-4B8C-83A1-F6EECF244321}">
                      <p14:modId xmlns:p14="http://schemas.microsoft.com/office/powerpoint/2010/main" val="1411892949"/>
                    </p:ext>
                  </p:extLst>
                </p:nvPr>
              </p:nvGraphicFramePr>
              <p:xfrm>
                <a:off x="6677676" y="22710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7" name="Tabela 36">
                  <a:extLst>
                    <a:ext uri="{FF2B5EF4-FFF2-40B4-BE49-F238E27FC236}">
                      <a16:creationId xmlns:a16="http://schemas.microsoft.com/office/drawing/2014/main" id="{EF5FE9EB-D1E0-4699-3454-A270D4048AC0}"/>
                    </a:ext>
                  </a:extLst>
                </p:cNvPr>
                <p:cNvGraphicFramePr>
                  <a:graphicFrameLocks/>
                </p:cNvGraphicFramePr>
                <p:nvPr>
                  <p:extLst>
                    <p:ext uri="{D42A27DB-BD31-4B8C-83A1-F6EECF244321}">
                      <p14:modId xmlns:p14="http://schemas.microsoft.com/office/powerpoint/2010/main" val="1124320732"/>
                    </p:ext>
                  </p:extLst>
                </p:nvPr>
              </p:nvGraphicFramePr>
              <p:xfrm>
                <a:off x="6677676" y="3678470"/>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7" name="Tabela 36">
                  <a:extLst>
                    <a:ext uri="{FF2B5EF4-FFF2-40B4-BE49-F238E27FC236}">
                      <a16:creationId xmlns:a16="http://schemas.microsoft.com/office/drawing/2014/main" id="{EF5FE9EB-D1E0-4699-3454-A270D4048AC0}"/>
                    </a:ext>
                  </a:extLst>
                </p:cNvPr>
                <p:cNvGraphicFramePr>
                  <a:graphicFrameLocks/>
                </p:cNvGraphicFramePr>
                <p:nvPr>
                  <p:extLst>
                    <p:ext uri="{D42A27DB-BD31-4B8C-83A1-F6EECF244321}">
                      <p14:modId xmlns:p14="http://schemas.microsoft.com/office/powerpoint/2010/main" val="1124320732"/>
                    </p:ext>
                  </p:extLst>
                </p:nvPr>
              </p:nvGraphicFramePr>
              <p:xfrm>
                <a:off x="6677676" y="3678470"/>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8" name="Tabela 37">
                  <a:extLst>
                    <a:ext uri="{FF2B5EF4-FFF2-40B4-BE49-F238E27FC236}">
                      <a16:creationId xmlns:a16="http://schemas.microsoft.com/office/drawing/2014/main" id="{935049B8-6BC8-4B94-508A-E4E830B007C3}"/>
                    </a:ext>
                  </a:extLst>
                </p:cNvPr>
                <p:cNvGraphicFramePr>
                  <a:graphicFrameLocks/>
                </p:cNvGraphicFramePr>
                <p:nvPr>
                  <p:extLst>
                    <p:ext uri="{D42A27DB-BD31-4B8C-83A1-F6EECF244321}">
                      <p14:modId xmlns:p14="http://schemas.microsoft.com/office/powerpoint/2010/main" val="1947203953"/>
                    </p:ext>
                  </p:extLst>
                </p:nvPr>
              </p:nvGraphicFramePr>
              <p:xfrm>
                <a:off x="6677676" y="500958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8" name="Tabela 37">
                  <a:extLst>
                    <a:ext uri="{FF2B5EF4-FFF2-40B4-BE49-F238E27FC236}">
                      <a16:creationId xmlns:a16="http://schemas.microsoft.com/office/drawing/2014/main" id="{935049B8-6BC8-4B94-508A-E4E830B007C3}"/>
                    </a:ext>
                  </a:extLst>
                </p:cNvPr>
                <p:cNvGraphicFramePr>
                  <a:graphicFrameLocks/>
                </p:cNvGraphicFramePr>
                <p:nvPr>
                  <p:extLst>
                    <p:ext uri="{D42A27DB-BD31-4B8C-83A1-F6EECF244321}">
                      <p14:modId xmlns:p14="http://schemas.microsoft.com/office/powerpoint/2010/main" val="1947203953"/>
                    </p:ext>
                  </p:extLst>
                </p:nvPr>
              </p:nvGraphicFramePr>
              <p:xfrm>
                <a:off x="6677676" y="500958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ADCA8886-9326-60B6-AD0F-784DDDA17982}"/>
                    </a:ext>
                  </a:extLst>
                </p:cNvPr>
                <p:cNvSpPr txBox="1"/>
                <p:nvPr/>
              </p:nvSpPr>
              <p:spPr>
                <a:xfrm>
                  <a:off x="6128462" y="2381894"/>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39" name="CaixaDeTexto 38">
                  <a:extLst>
                    <a:ext uri="{FF2B5EF4-FFF2-40B4-BE49-F238E27FC236}">
                      <a16:creationId xmlns:a16="http://schemas.microsoft.com/office/drawing/2014/main" id="{ADCA8886-9326-60B6-AD0F-784DDDA17982}"/>
                    </a:ext>
                  </a:extLst>
                </p:cNvPr>
                <p:cNvSpPr txBox="1">
                  <a:spLocks noRot="1" noChangeAspect="1" noMove="1" noResize="1" noEditPoints="1" noAdjustHandles="1" noChangeArrowheads="1" noChangeShapeType="1" noTextEdit="1"/>
                </p:cNvSpPr>
                <p:nvPr/>
              </p:nvSpPr>
              <p:spPr>
                <a:xfrm>
                  <a:off x="6128462" y="2381894"/>
                  <a:ext cx="578069" cy="461665"/>
                </a:xfrm>
                <a:prstGeom prst="rect">
                  <a:avLst/>
                </a:prstGeom>
                <a:blipFill>
                  <a:blip r:embed="rId4"/>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id="{5B985AE4-6A29-0737-F218-4FFA24F547B1}"/>
                    </a:ext>
                  </a:extLst>
                </p:cNvPr>
                <p:cNvSpPr txBox="1"/>
                <p:nvPr/>
              </p:nvSpPr>
              <p:spPr>
                <a:xfrm>
                  <a:off x="6136742" y="379550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40" name="CaixaDeTexto 39">
                  <a:extLst>
                    <a:ext uri="{FF2B5EF4-FFF2-40B4-BE49-F238E27FC236}">
                      <a16:creationId xmlns:a16="http://schemas.microsoft.com/office/drawing/2014/main" id="{5B985AE4-6A29-0737-F218-4FFA24F547B1}"/>
                    </a:ext>
                  </a:extLst>
                </p:cNvPr>
                <p:cNvSpPr txBox="1">
                  <a:spLocks noRot="1" noChangeAspect="1" noMove="1" noResize="1" noEditPoints="1" noAdjustHandles="1" noChangeArrowheads="1" noChangeShapeType="1" noTextEdit="1"/>
                </p:cNvSpPr>
                <p:nvPr/>
              </p:nvSpPr>
              <p:spPr>
                <a:xfrm>
                  <a:off x="6136742" y="3795509"/>
                  <a:ext cx="578069" cy="461665"/>
                </a:xfrm>
                <a:prstGeom prst="rect">
                  <a:avLst/>
                </a:prstGeom>
                <a:blipFill>
                  <a:blip r:embed="rId5"/>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CaixaDeTexto 40">
                  <a:extLst>
                    <a:ext uri="{FF2B5EF4-FFF2-40B4-BE49-F238E27FC236}">
                      <a16:creationId xmlns:a16="http://schemas.microsoft.com/office/drawing/2014/main" id="{1559FE9B-65AA-3BAA-3DAE-62E4C5417647}"/>
                    </a:ext>
                  </a:extLst>
                </p:cNvPr>
                <p:cNvSpPr txBox="1"/>
                <p:nvPr/>
              </p:nvSpPr>
              <p:spPr>
                <a:xfrm>
                  <a:off x="6128461" y="514450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41" name="CaixaDeTexto 40">
                  <a:extLst>
                    <a:ext uri="{FF2B5EF4-FFF2-40B4-BE49-F238E27FC236}">
                      <a16:creationId xmlns:a16="http://schemas.microsoft.com/office/drawing/2014/main" id="{1559FE9B-65AA-3BAA-3DAE-62E4C5417647}"/>
                    </a:ext>
                  </a:extLst>
                </p:cNvPr>
                <p:cNvSpPr txBox="1">
                  <a:spLocks noRot="1" noChangeAspect="1" noMove="1" noResize="1" noEditPoints="1" noAdjustHandles="1" noChangeArrowheads="1" noChangeShapeType="1" noTextEdit="1"/>
                </p:cNvSpPr>
                <p:nvPr/>
              </p:nvSpPr>
              <p:spPr>
                <a:xfrm>
                  <a:off x="6128461" y="5144509"/>
                  <a:ext cx="578069" cy="461665"/>
                </a:xfrm>
                <a:prstGeom prst="rect">
                  <a:avLst/>
                </a:prstGeom>
                <a:blipFill>
                  <a:blip r:embed="rId6"/>
                  <a:stretch>
                    <a:fillRect b="-921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2" name="CaixaDeTexto 41">
                  <a:extLst>
                    <a:ext uri="{FF2B5EF4-FFF2-40B4-BE49-F238E27FC236}">
                      <a16:creationId xmlns:a16="http://schemas.microsoft.com/office/drawing/2014/main" id="{4EF73DA9-EC25-D209-515D-B655C2B79626}"/>
                    </a:ext>
                  </a:extLst>
                </p:cNvPr>
                <p:cNvSpPr txBox="1"/>
                <p:nvPr/>
              </p:nvSpPr>
              <p:spPr>
                <a:xfrm>
                  <a:off x="7504337" y="3726072"/>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42" name="CaixaDeTexto 41">
                  <a:extLst>
                    <a:ext uri="{FF2B5EF4-FFF2-40B4-BE49-F238E27FC236}">
                      <a16:creationId xmlns:a16="http://schemas.microsoft.com/office/drawing/2014/main" id="{4EF73DA9-EC25-D209-515D-B655C2B79626}"/>
                    </a:ext>
                  </a:extLst>
                </p:cNvPr>
                <p:cNvSpPr txBox="1">
                  <a:spLocks noRot="1" noChangeAspect="1" noMove="1" noResize="1" noEditPoints="1" noAdjustHandles="1" noChangeArrowheads="1" noChangeShapeType="1" noTextEdit="1"/>
                </p:cNvSpPr>
                <p:nvPr/>
              </p:nvSpPr>
              <p:spPr>
                <a:xfrm>
                  <a:off x="7504337" y="3726072"/>
                  <a:ext cx="578069" cy="523220"/>
                </a:xfrm>
                <a:prstGeom prst="rect">
                  <a:avLst/>
                </a:prstGeom>
                <a:blipFill>
                  <a:blip r:embed="rId7"/>
                  <a:stretch>
                    <a:fillRect/>
                  </a:stretch>
                </a:blipFill>
              </p:spPr>
              <p:txBody>
                <a:bodyPr/>
                <a:lstStyle/>
                <a:p>
                  <a:r>
                    <a:rPr lang="pt-BR">
                      <a:noFill/>
                    </a:rPr>
                    <a:t> </a:t>
                  </a:r>
                </a:p>
              </p:txBody>
            </p:sp>
          </mc:Fallback>
        </mc:AlternateContent>
        <p:sp>
          <p:nvSpPr>
            <p:cNvPr id="43" name="CaixaDeTexto 42">
              <a:extLst>
                <a:ext uri="{FF2B5EF4-FFF2-40B4-BE49-F238E27FC236}">
                  <a16:creationId xmlns:a16="http://schemas.microsoft.com/office/drawing/2014/main" id="{015D1AB5-CE41-FC4A-B444-1A433ADAEC37}"/>
                </a:ext>
              </a:extLst>
            </p:cNvPr>
            <p:cNvSpPr txBox="1"/>
            <p:nvPr/>
          </p:nvSpPr>
          <p:spPr>
            <a:xfrm>
              <a:off x="8082406" y="1681050"/>
              <a:ext cx="870606" cy="369332"/>
            </a:xfrm>
            <a:prstGeom prst="rect">
              <a:avLst/>
            </a:prstGeom>
            <a:noFill/>
          </p:spPr>
          <p:txBody>
            <a:bodyPr wrap="square" rtlCol="0">
              <a:spAutoFit/>
            </a:bodyPr>
            <a:lstStyle/>
            <a:p>
              <a:pPr algn="ctr"/>
              <a:r>
                <a:rPr lang="pt-BR" dirty="0"/>
                <a:t>Output</a:t>
              </a:r>
            </a:p>
          </p:txBody>
        </p:sp>
        <p:sp>
          <p:nvSpPr>
            <p:cNvPr id="44" name="CaixaDeTexto 43">
              <a:extLst>
                <a:ext uri="{FF2B5EF4-FFF2-40B4-BE49-F238E27FC236}">
                  <a16:creationId xmlns:a16="http://schemas.microsoft.com/office/drawing/2014/main" id="{05C00E29-1787-385A-91BB-0BA8D07E0063}"/>
                </a:ext>
              </a:extLst>
            </p:cNvPr>
            <p:cNvSpPr txBox="1"/>
            <p:nvPr/>
          </p:nvSpPr>
          <p:spPr>
            <a:xfrm>
              <a:off x="6677676" y="1681050"/>
              <a:ext cx="858784" cy="369332"/>
            </a:xfrm>
            <a:prstGeom prst="rect">
              <a:avLst/>
            </a:prstGeom>
            <a:noFill/>
          </p:spPr>
          <p:txBody>
            <a:bodyPr wrap="square" rtlCol="0">
              <a:spAutoFit/>
            </a:bodyPr>
            <a:lstStyle/>
            <a:p>
              <a:pPr algn="ctr"/>
              <a:r>
                <a:rPr lang="pt-BR" dirty="0"/>
                <a:t>Kernel</a:t>
              </a:r>
            </a:p>
          </p:txBody>
        </p:sp>
        <p:sp>
          <p:nvSpPr>
            <p:cNvPr id="47" name="Sinal de Adição 46">
              <a:extLst>
                <a:ext uri="{FF2B5EF4-FFF2-40B4-BE49-F238E27FC236}">
                  <a16:creationId xmlns:a16="http://schemas.microsoft.com/office/drawing/2014/main" id="{C4209092-C8B1-15DC-F864-DF3CED4ACFC4}"/>
                </a:ext>
              </a:extLst>
            </p:cNvPr>
            <p:cNvSpPr/>
            <p:nvPr/>
          </p:nvSpPr>
          <p:spPr>
            <a:xfrm>
              <a:off x="6963068" y="3165890"/>
              <a:ext cx="288000" cy="288000"/>
            </a:xfrm>
            <a:prstGeom prst="mathPlu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a:p>
          </p:txBody>
        </p:sp>
        <p:sp>
          <p:nvSpPr>
            <p:cNvPr id="48" name="Sinal de Adição 47">
              <a:extLst>
                <a:ext uri="{FF2B5EF4-FFF2-40B4-BE49-F238E27FC236}">
                  <a16:creationId xmlns:a16="http://schemas.microsoft.com/office/drawing/2014/main" id="{48B30B19-762F-DFCC-F08D-25A1D8450882}"/>
                </a:ext>
              </a:extLst>
            </p:cNvPr>
            <p:cNvSpPr/>
            <p:nvPr/>
          </p:nvSpPr>
          <p:spPr>
            <a:xfrm>
              <a:off x="6963068" y="4572054"/>
              <a:ext cx="288000" cy="288000"/>
            </a:xfrm>
            <a:prstGeom prst="mathPlu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E6BBB756-AAFD-BC7A-7E31-93B4B96F4064}"/>
                    </a:ext>
                  </a:extLst>
                </p:cNvPr>
                <p:cNvSpPr txBox="1"/>
                <p:nvPr/>
              </p:nvSpPr>
              <p:spPr>
                <a:xfrm>
                  <a:off x="990729" y="4872088"/>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3</m:t>
                        </m:r>
                        <m:r>
                          <a:rPr lang="pt-BR" b="0" i="1" smtClean="0">
                            <a:latin typeface="Cambria Math" panose="02040503050406030204" pitchFamily="18" charset="0"/>
                            <a:ea typeface="Cambria Math" panose="02040503050406030204" pitchFamily="18" charset="0"/>
                          </a:rPr>
                          <m:t>×3×3</m:t>
                        </m:r>
                      </m:oMath>
                    </m:oMathPara>
                  </a14:m>
                  <a:endParaRPr lang="pt-BR" dirty="0"/>
                </a:p>
              </p:txBody>
            </p:sp>
          </mc:Choice>
          <mc:Fallback xmlns="">
            <p:sp>
              <p:nvSpPr>
                <p:cNvPr id="50" name="CaixaDeTexto 49">
                  <a:extLst>
                    <a:ext uri="{FF2B5EF4-FFF2-40B4-BE49-F238E27FC236}">
                      <a16:creationId xmlns:a16="http://schemas.microsoft.com/office/drawing/2014/main" id="{E6BBB756-AAFD-BC7A-7E31-93B4B96F4064}"/>
                    </a:ext>
                  </a:extLst>
                </p:cNvPr>
                <p:cNvSpPr txBox="1">
                  <a:spLocks noRot="1" noChangeAspect="1" noMove="1" noResize="1" noEditPoints="1" noAdjustHandles="1" noChangeArrowheads="1" noChangeShapeType="1" noTextEdit="1"/>
                </p:cNvSpPr>
                <p:nvPr/>
              </p:nvSpPr>
              <p:spPr>
                <a:xfrm>
                  <a:off x="990729" y="4872088"/>
                  <a:ext cx="1243014"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id="{7B3BDFFA-4C6C-70AE-257A-677E686A755F}"/>
                    </a:ext>
                  </a:extLst>
                </p:cNvPr>
                <p:cNvSpPr txBox="1"/>
                <p:nvPr/>
              </p:nvSpPr>
              <p:spPr>
                <a:xfrm>
                  <a:off x="2988751" y="4575148"/>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×2×3</m:t>
                        </m:r>
                      </m:oMath>
                    </m:oMathPara>
                  </a14:m>
                  <a:endParaRPr lang="pt-BR" dirty="0"/>
                </a:p>
              </p:txBody>
            </p:sp>
          </mc:Choice>
          <mc:Fallback xmlns="">
            <p:sp>
              <p:nvSpPr>
                <p:cNvPr id="51" name="CaixaDeTexto 50">
                  <a:extLst>
                    <a:ext uri="{FF2B5EF4-FFF2-40B4-BE49-F238E27FC236}">
                      <a16:creationId xmlns:a16="http://schemas.microsoft.com/office/drawing/2014/main" id="{7B3BDFFA-4C6C-70AE-257A-677E686A755F}"/>
                    </a:ext>
                  </a:extLst>
                </p:cNvPr>
                <p:cNvSpPr txBox="1">
                  <a:spLocks noRot="1" noChangeAspect="1" noMove="1" noResize="1" noEditPoints="1" noAdjustHandles="1" noChangeArrowheads="1" noChangeShapeType="1" noTextEdit="1"/>
                </p:cNvSpPr>
                <p:nvPr/>
              </p:nvSpPr>
              <p:spPr>
                <a:xfrm>
                  <a:off x="2988751" y="4575148"/>
                  <a:ext cx="1243014"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CaixaDeTexto 51">
                  <a:extLst>
                    <a:ext uri="{FF2B5EF4-FFF2-40B4-BE49-F238E27FC236}">
                      <a16:creationId xmlns:a16="http://schemas.microsoft.com/office/drawing/2014/main" id="{E502B310-A508-B8BB-5FE9-081AA6343B71}"/>
                    </a:ext>
                  </a:extLst>
                </p:cNvPr>
                <p:cNvSpPr txBox="1"/>
                <p:nvPr/>
              </p:nvSpPr>
              <p:spPr>
                <a:xfrm>
                  <a:off x="8224240" y="4502756"/>
                  <a:ext cx="870606"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m:t>
                        </m:r>
                      </m:oMath>
                    </m:oMathPara>
                  </a14:m>
                  <a:endParaRPr lang="pt-BR" dirty="0"/>
                </a:p>
              </p:txBody>
            </p:sp>
          </mc:Choice>
          <mc:Fallback xmlns="">
            <p:sp>
              <p:nvSpPr>
                <p:cNvPr id="52" name="CaixaDeTexto 51">
                  <a:extLst>
                    <a:ext uri="{FF2B5EF4-FFF2-40B4-BE49-F238E27FC236}">
                      <a16:creationId xmlns:a16="http://schemas.microsoft.com/office/drawing/2014/main" id="{E502B310-A508-B8BB-5FE9-081AA6343B71}"/>
                    </a:ext>
                  </a:extLst>
                </p:cNvPr>
                <p:cNvSpPr txBox="1">
                  <a:spLocks noRot="1" noChangeAspect="1" noMove="1" noResize="1" noEditPoints="1" noAdjustHandles="1" noChangeArrowheads="1" noChangeShapeType="1" noTextEdit="1"/>
                </p:cNvSpPr>
                <p:nvPr/>
              </p:nvSpPr>
              <p:spPr>
                <a:xfrm>
                  <a:off x="8224240" y="4502756"/>
                  <a:ext cx="870606" cy="369332"/>
                </a:xfrm>
                <a:prstGeom prst="rect">
                  <a:avLst/>
                </a:prstGeom>
                <a:blipFill>
                  <a:blip r:embed="rId10"/>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22048174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Agrupar 28">
            <a:extLst>
              <a:ext uri="{FF2B5EF4-FFF2-40B4-BE49-F238E27FC236}">
                <a16:creationId xmlns:a16="http://schemas.microsoft.com/office/drawing/2014/main" id="{4BB876CA-A8C2-72B7-27CC-77BA7ADBD1DA}"/>
              </a:ext>
            </a:extLst>
          </p:cNvPr>
          <p:cNvGrpSpPr/>
          <p:nvPr/>
        </p:nvGrpSpPr>
        <p:grpSpPr>
          <a:xfrm>
            <a:off x="2178507" y="923406"/>
            <a:ext cx="7487082" cy="5105556"/>
            <a:chOff x="2178507" y="923406"/>
            <a:chExt cx="7487082" cy="5105556"/>
          </a:xfrm>
        </p:grpSpPr>
        <mc:AlternateContent xmlns:mc="http://schemas.openxmlformats.org/markup-compatibility/2006" xmlns:a14="http://schemas.microsoft.com/office/drawing/2010/main">
          <mc:Choice Requires="a14">
            <p:graphicFrame>
              <p:nvGraphicFramePr>
                <p:cNvPr id="83" name="Tabela 4">
                  <a:extLst>
                    <a:ext uri="{FF2B5EF4-FFF2-40B4-BE49-F238E27FC236}">
                      <a16:creationId xmlns:a16="http://schemas.microsoft.com/office/drawing/2014/main" id="{832D0791-B3A2-B520-E5EB-A3B29FA99E5C}"/>
                    </a:ext>
                  </a:extLst>
                </p:cNvPr>
                <p:cNvGraphicFramePr>
                  <a:graphicFrameLocks/>
                </p:cNvGraphicFramePr>
                <p:nvPr>
                  <p:extLst>
                    <p:ext uri="{D42A27DB-BD31-4B8C-83A1-F6EECF244321}">
                      <p14:modId xmlns:p14="http://schemas.microsoft.com/office/powerpoint/2010/main" val="1006995446"/>
                    </p:ext>
                  </p:extLst>
                </p:nvPr>
              </p:nvGraphicFramePr>
              <p:xfrm>
                <a:off x="8794983" y="2689931"/>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83" name="Tabela 4">
                  <a:extLst>
                    <a:ext uri="{FF2B5EF4-FFF2-40B4-BE49-F238E27FC236}">
                      <a16:creationId xmlns:a16="http://schemas.microsoft.com/office/drawing/2014/main" id="{832D0791-B3A2-B520-E5EB-A3B29FA99E5C}"/>
                    </a:ext>
                  </a:extLst>
                </p:cNvPr>
                <p:cNvGraphicFramePr>
                  <a:graphicFrameLocks/>
                </p:cNvGraphicFramePr>
                <p:nvPr>
                  <p:extLst>
                    <p:ext uri="{D42A27DB-BD31-4B8C-83A1-F6EECF244321}">
                      <p14:modId xmlns:p14="http://schemas.microsoft.com/office/powerpoint/2010/main" val="1006995446"/>
                    </p:ext>
                  </p:extLst>
                </p:nvPr>
              </p:nvGraphicFramePr>
              <p:xfrm>
                <a:off x="8794983" y="2689931"/>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2" name="Tabela 31">
                  <a:extLst>
                    <a:ext uri="{FF2B5EF4-FFF2-40B4-BE49-F238E27FC236}">
                      <a16:creationId xmlns:a16="http://schemas.microsoft.com/office/drawing/2014/main" id="{2F9A2461-BB38-98A3-9217-822694E3F2B2}"/>
                    </a:ext>
                  </a:extLst>
                </p:cNvPr>
                <p:cNvGraphicFramePr>
                  <a:graphicFrameLocks/>
                </p:cNvGraphicFramePr>
                <p:nvPr>
                  <p:extLst>
                    <p:ext uri="{D42A27DB-BD31-4B8C-83A1-F6EECF244321}">
                      <p14:modId xmlns:p14="http://schemas.microsoft.com/office/powerpoint/2010/main" val="2177195770"/>
                    </p:ext>
                  </p:extLst>
                </p:nvPr>
              </p:nvGraphicFramePr>
              <p:xfrm>
                <a:off x="4989705" y="190475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2" name="Tabela 31">
                  <a:extLst>
                    <a:ext uri="{FF2B5EF4-FFF2-40B4-BE49-F238E27FC236}">
                      <a16:creationId xmlns:a16="http://schemas.microsoft.com/office/drawing/2014/main" id="{2F9A2461-BB38-98A3-9217-822694E3F2B2}"/>
                    </a:ext>
                  </a:extLst>
                </p:cNvPr>
                <p:cNvGraphicFramePr>
                  <a:graphicFrameLocks/>
                </p:cNvGraphicFramePr>
                <p:nvPr>
                  <p:extLst>
                    <p:ext uri="{D42A27DB-BD31-4B8C-83A1-F6EECF244321}">
                      <p14:modId xmlns:p14="http://schemas.microsoft.com/office/powerpoint/2010/main" val="2177195770"/>
                    </p:ext>
                  </p:extLst>
                </p:nvPr>
              </p:nvGraphicFramePr>
              <p:xfrm>
                <a:off x="4989705" y="190475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1" name="Tabela 30">
                  <a:extLst>
                    <a:ext uri="{FF2B5EF4-FFF2-40B4-BE49-F238E27FC236}">
                      <a16:creationId xmlns:a16="http://schemas.microsoft.com/office/drawing/2014/main" id="{FADB2249-E063-C463-8822-4F21596A7971}"/>
                    </a:ext>
                  </a:extLst>
                </p:cNvPr>
                <p:cNvGraphicFramePr>
                  <a:graphicFrameLocks/>
                </p:cNvGraphicFramePr>
                <p:nvPr>
                  <p:extLst>
                    <p:ext uri="{D42A27DB-BD31-4B8C-83A1-F6EECF244321}">
                      <p14:modId xmlns:p14="http://schemas.microsoft.com/office/powerpoint/2010/main" val="3560625199"/>
                    </p:ext>
                  </p:extLst>
                </p:nvPr>
              </p:nvGraphicFramePr>
              <p:xfrm>
                <a:off x="4803010" y="2088249"/>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1" name="Tabela 30">
                  <a:extLst>
                    <a:ext uri="{FF2B5EF4-FFF2-40B4-BE49-F238E27FC236}">
                      <a16:creationId xmlns:a16="http://schemas.microsoft.com/office/drawing/2014/main" id="{FADB2249-E063-C463-8822-4F21596A7971}"/>
                    </a:ext>
                  </a:extLst>
                </p:cNvPr>
                <p:cNvGraphicFramePr>
                  <a:graphicFrameLocks/>
                </p:cNvGraphicFramePr>
                <p:nvPr>
                  <p:extLst>
                    <p:ext uri="{D42A27DB-BD31-4B8C-83A1-F6EECF244321}">
                      <p14:modId xmlns:p14="http://schemas.microsoft.com/office/powerpoint/2010/main" val="3560625199"/>
                    </p:ext>
                  </p:extLst>
                </p:nvPr>
              </p:nvGraphicFramePr>
              <p:xfrm>
                <a:off x="4803010" y="2088249"/>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 name="Tabela 4">
                  <a:extLst>
                    <a:ext uri="{FF2B5EF4-FFF2-40B4-BE49-F238E27FC236}">
                      <a16:creationId xmlns:a16="http://schemas.microsoft.com/office/drawing/2014/main" id="{9941D272-0AFC-301C-EC99-4892310F8E6A}"/>
                    </a:ext>
                  </a:extLst>
                </p:cNvPr>
                <p:cNvGraphicFramePr>
                  <a:graphicFrameLocks/>
                </p:cNvGraphicFramePr>
                <p:nvPr>
                  <p:extLst>
                    <p:ext uri="{D42A27DB-BD31-4B8C-83A1-F6EECF244321}">
                      <p14:modId xmlns:p14="http://schemas.microsoft.com/office/powerpoint/2010/main" val="531628469"/>
                    </p:ext>
                  </p:extLst>
                </p:nvPr>
              </p:nvGraphicFramePr>
              <p:xfrm>
                <a:off x="2558065" y="178167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 name="Tabela 4">
                  <a:extLst>
                    <a:ext uri="{FF2B5EF4-FFF2-40B4-BE49-F238E27FC236}">
                      <a16:creationId xmlns:a16="http://schemas.microsoft.com/office/drawing/2014/main" id="{9941D272-0AFC-301C-EC99-4892310F8E6A}"/>
                    </a:ext>
                  </a:extLst>
                </p:cNvPr>
                <p:cNvGraphicFramePr>
                  <a:graphicFrameLocks/>
                </p:cNvGraphicFramePr>
                <p:nvPr>
                  <p:extLst>
                    <p:ext uri="{D42A27DB-BD31-4B8C-83A1-F6EECF244321}">
                      <p14:modId xmlns:p14="http://schemas.microsoft.com/office/powerpoint/2010/main" val="531628469"/>
                    </p:ext>
                  </p:extLst>
                </p:nvPr>
              </p:nvGraphicFramePr>
              <p:xfrm>
                <a:off x="2558065" y="178167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 name="Tabela 4">
                  <a:extLst>
                    <a:ext uri="{FF2B5EF4-FFF2-40B4-BE49-F238E27FC236}">
                      <a16:creationId xmlns:a16="http://schemas.microsoft.com/office/drawing/2014/main" id="{19F7ED3C-53B7-4FEA-18ED-F42CDFE05109}"/>
                    </a:ext>
                  </a:extLst>
                </p:cNvPr>
                <p:cNvGraphicFramePr>
                  <a:graphicFrameLocks/>
                </p:cNvGraphicFramePr>
                <p:nvPr>
                  <p:extLst>
                    <p:ext uri="{D42A27DB-BD31-4B8C-83A1-F6EECF244321}">
                      <p14:modId xmlns:p14="http://schemas.microsoft.com/office/powerpoint/2010/main" val="1330003502"/>
                    </p:ext>
                  </p:extLst>
                </p:nvPr>
              </p:nvGraphicFramePr>
              <p:xfrm>
                <a:off x="2368879" y="1959558"/>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2" name="Tabela 4">
                  <a:extLst>
                    <a:ext uri="{FF2B5EF4-FFF2-40B4-BE49-F238E27FC236}">
                      <a16:creationId xmlns:a16="http://schemas.microsoft.com/office/drawing/2014/main" id="{19F7ED3C-53B7-4FEA-18ED-F42CDFE05109}"/>
                    </a:ext>
                  </a:extLst>
                </p:cNvPr>
                <p:cNvGraphicFramePr>
                  <a:graphicFrameLocks/>
                </p:cNvGraphicFramePr>
                <p:nvPr>
                  <p:extLst>
                    <p:ext uri="{D42A27DB-BD31-4B8C-83A1-F6EECF244321}">
                      <p14:modId xmlns:p14="http://schemas.microsoft.com/office/powerpoint/2010/main" val="1330003502"/>
                    </p:ext>
                  </p:extLst>
                </p:nvPr>
              </p:nvGraphicFramePr>
              <p:xfrm>
                <a:off x="2368879" y="1959558"/>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p:sp>
          <p:nvSpPr>
            <p:cNvPr id="7" name="CaixaDeTexto 6">
              <a:extLst>
                <a:ext uri="{FF2B5EF4-FFF2-40B4-BE49-F238E27FC236}">
                  <a16:creationId xmlns:a16="http://schemas.microsoft.com/office/drawing/2014/main" id="{C10D9D7E-21EA-C2D8-5761-4F6786036D00}"/>
                </a:ext>
              </a:extLst>
            </p:cNvPr>
            <p:cNvSpPr txBox="1"/>
            <p:nvPr/>
          </p:nvSpPr>
          <p:spPr>
            <a:xfrm>
              <a:off x="2361400" y="939299"/>
              <a:ext cx="1601134" cy="369332"/>
            </a:xfrm>
            <a:prstGeom prst="rect">
              <a:avLst/>
            </a:prstGeom>
            <a:noFill/>
          </p:spPr>
          <p:txBody>
            <a:bodyPr wrap="square" rtlCol="0">
              <a:spAutoFit/>
            </a:bodyPr>
            <a:lstStyle/>
            <a:p>
              <a:pPr algn="ctr"/>
              <a:r>
                <a:rPr lang="pt-BR" b="1" dirty="0"/>
                <a:t>Input</a:t>
              </a:r>
            </a:p>
          </p:txBody>
        </p:sp>
        <mc:AlternateContent xmlns:mc="http://schemas.openxmlformats.org/markup-compatibility/2006" xmlns:a14="http://schemas.microsoft.com/office/drawing/2010/main">
          <mc:Choice Requires="a14">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1495473524"/>
                    </p:ext>
                  </p:extLst>
                </p:nvPr>
              </p:nvGraphicFramePr>
              <p:xfrm>
                <a:off x="2179693" y="213744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1495473524"/>
                    </p:ext>
                  </p:extLst>
                </p:nvPr>
              </p:nvGraphicFramePr>
              <p:xfrm>
                <a:off x="2179693" y="213744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2799221797"/>
                    </p:ext>
                  </p:extLst>
                </p:nvPr>
              </p:nvGraphicFramePr>
              <p:xfrm>
                <a:off x="4651842" y="224281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2799221797"/>
                    </p:ext>
                  </p:extLst>
                </p:nvPr>
              </p:nvGraphicFramePr>
              <p:xfrm>
                <a:off x="4651842" y="224281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F95B3DA-B65D-197D-DA2B-E33A2B91AF70}"/>
                    </a:ext>
                  </a:extLst>
                </p:cNvPr>
                <p:cNvSpPr txBox="1"/>
                <p:nvPr/>
              </p:nvSpPr>
              <p:spPr>
                <a:xfrm>
                  <a:off x="4116404" y="2295824"/>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6" name="CaixaDeTexto 5">
                  <a:extLst>
                    <a:ext uri="{FF2B5EF4-FFF2-40B4-BE49-F238E27FC236}">
                      <a16:creationId xmlns:a16="http://schemas.microsoft.com/office/drawing/2014/main" id="{1F95B3DA-B65D-197D-DA2B-E33A2B91AF70}"/>
                    </a:ext>
                  </a:extLst>
                </p:cNvPr>
                <p:cNvSpPr txBox="1">
                  <a:spLocks noRot="1" noChangeAspect="1" noMove="1" noResize="1" noEditPoints="1" noAdjustHandles="1" noChangeArrowheads="1" noChangeShapeType="1" noTextEdit="1"/>
                </p:cNvSpPr>
                <p:nvPr/>
              </p:nvSpPr>
              <p:spPr>
                <a:xfrm>
                  <a:off x="4116404" y="2295824"/>
                  <a:ext cx="578069" cy="461665"/>
                </a:xfrm>
                <a:prstGeom prst="rect">
                  <a:avLst/>
                </a:prstGeom>
                <a:blipFill>
                  <a:blip r:embed="rId2"/>
                  <a:stretch>
                    <a:fillRect b="-10667"/>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A352DED4-AC8A-2504-0A48-2A08B9F1ECAA}"/>
                </a:ext>
              </a:extLst>
            </p:cNvPr>
            <p:cNvSpPr txBox="1"/>
            <p:nvPr/>
          </p:nvSpPr>
          <p:spPr>
            <a:xfrm>
              <a:off x="4691096" y="923406"/>
              <a:ext cx="1157394" cy="381130"/>
            </a:xfrm>
            <a:prstGeom prst="rect">
              <a:avLst/>
            </a:prstGeom>
            <a:noFill/>
          </p:spPr>
          <p:txBody>
            <a:bodyPr wrap="square" rtlCol="0">
              <a:spAutoFit/>
            </a:bodyPr>
            <a:lstStyle/>
            <a:p>
              <a:pPr algn="ctr"/>
              <a:r>
                <a:rPr lang="pt-BR" b="1" dirty="0"/>
                <a:t>Kernels</a:t>
              </a:r>
            </a:p>
          </p:txBody>
        </p:sp>
        <p:sp>
          <p:nvSpPr>
            <p:cNvPr id="43" name="CaixaDeTexto 42">
              <a:extLst>
                <a:ext uri="{FF2B5EF4-FFF2-40B4-BE49-F238E27FC236}">
                  <a16:creationId xmlns:a16="http://schemas.microsoft.com/office/drawing/2014/main" id="{015D1AB5-CE41-FC4A-B444-1A433ADAEC37}"/>
                </a:ext>
              </a:extLst>
            </p:cNvPr>
            <p:cNvSpPr txBox="1"/>
            <p:nvPr/>
          </p:nvSpPr>
          <p:spPr>
            <a:xfrm>
              <a:off x="8766679" y="939299"/>
              <a:ext cx="870606" cy="369332"/>
            </a:xfrm>
            <a:prstGeom prst="rect">
              <a:avLst/>
            </a:prstGeom>
            <a:noFill/>
          </p:spPr>
          <p:txBody>
            <a:bodyPr wrap="square" rtlCol="0">
              <a:spAutoFit/>
            </a:bodyPr>
            <a:lstStyle/>
            <a:p>
              <a:pPr algn="ctr"/>
              <a:r>
                <a:rPr lang="pt-BR" b="1" dirty="0"/>
                <a:t>Output</a:t>
              </a:r>
            </a:p>
          </p:txBody>
        </p: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E6BBB756-AAFD-BC7A-7E31-93B4B96F4064}"/>
                    </a:ext>
                  </a:extLst>
                </p:cNvPr>
                <p:cNvSpPr txBox="1"/>
                <p:nvPr/>
              </p:nvSpPr>
              <p:spPr>
                <a:xfrm>
                  <a:off x="2178507" y="3343676"/>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3</m:t>
                        </m:r>
                        <m:r>
                          <a:rPr lang="pt-BR" b="0" i="1" smtClean="0">
                            <a:latin typeface="Cambria Math" panose="02040503050406030204" pitchFamily="18" charset="0"/>
                            <a:ea typeface="Cambria Math" panose="02040503050406030204" pitchFamily="18" charset="0"/>
                          </a:rPr>
                          <m:t>×3×3</m:t>
                        </m:r>
                      </m:oMath>
                    </m:oMathPara>
                  </a14:m>
                  <a:endParaRPr lang="pt-BR" dirty="0"/>
                </a:p>
              </p:txBody>
            </p:sp>
          </mc:Choice>
          <mc:Fallback xmlns="">
            <p:sp>
              <p:nvSpPr>
                <p:cNvPr id="50" name="CaixaDeTexto 49">
                  <a:extLst>
                    <a:ext uri="{FF2B5EF4-FFF2-40B4-BE49-F238E27FC236}">
                      <a16:creationId xmlns:a16="http://schemas.microsoft.com/office/drawing/2014/main" id="{E6BBB756-AAFD-BC7A-7E31-93B4B96F4064}"/>
                    </a:ext>
                  </a:extLst>
                </p:cNvPr>
                <p:cNvSpPr txBox="1">
                  <a:spLocks noRot="1" noChangeAspect="1" noMove="1" noResize="1" noEditPoints="1" noAdjustHandles="1" noChangeArrowheads="1" noChangeShapeType="1" noTextEdit="1"/>
                </p:cNvSpPr>
                <p:nvPr/>
              </p:nvSpPr>
              <p:spPr>
                <a:xfrm>
                  <a:off x="2178507" y="3343676"/>
                  <a:ext cx="1243014" cy="369332"/>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id="{7B3BDFFA-4C6C-70AE-257A-677E686A755F}"/>
                    </a:ext>
                  </a:extLst>
                </p:cNvPr>
                <p:cNvSpPr txBox="1"/>
                <p:nvPr/>
              </p:nvSpPr>
              <p:spPr>
                <a:xfrm>
                  <a:off x="4459727" y="3046736"/>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×2×3</m:t>
                        </m:r>
                      </m:oMath>
                    </m:oMathPara>
                  </a14:m>
                  <a:endParaRPr lang="pt-BR" dirty="0"/>
                </a:p>
              </p:txBody>
            </p:sp>
          </mc:Choice>
          <mc:Fallback xmlns="">
            <p:sp>
              <p:nvSpPr>
                <p:cNvPr id="51" name="CaixaDeTexto 50">
                  <a:extLst>
                    <a:ext uri="{FF2B5EF4-FFF2-40B4-BE49-F238E27FC236}">
                      <a16:creationId xmlns:a16="http://schemas.microsoft.com/office/drawing/2014/main" id="{7B3BDFFA-4C6C-70AE-257A-677E686A755F}"/>
                    </a:ext>
                  </a:extLst>
                </p:cNvPr>
                <p:cNvSpPr txBox="1">
                  <a:spLocks noRot="1" noChangeAspect="1" noMove="1" noResize="1" noEditPoints="1" noAdjustHandles="1" noChangeArrowheads="1" noChangeShapeType="1" noTextEdit="1"/>
                </p:cNvSpPr>
                <p:nvPr/>
              </p:nvSpPr>
              <p:spPr>
                <a:xfrm>
                  <a:off x="4459727" y="3046736"/>
                  <a:ext cx="1243014" cy="369332"/>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CaixaDeTexto 51">
                  <a:extLst>
                    <a:ext uri="{FF2B5EF4-FFF2-40B4-BE49-F238E27FC236}">
                      <a16:creationId xmlns:a16="http://schemas.microsoft.com/office/drawing/2014/main" id="{E502B310-A508-B8BB-5FE9-081AA6343B71}"/>
                    </a:ext>
                  </a:extLst>
                </p:cNvPr>
                <p:cNvSpPr txBox="1"/>
                <p:nvPr/>
              </p:nvSpPr>
              <p:spPr>
                <a:xfrm>
                  <a:off x="8605108" y="3650178"/>
                  <a:ext cx="1060481" cy="369332"/>
                </a:xfrm>
                <a:prstGeom prst="rect">
                  <a:avLst/>
                </a:prstGeom>
                <a:noFill/>
              </p:spPr>
              <p:txBody>
                <a:bodyPr wrap="square" rtlCol="0">
                  <a:spAutoFit/>
                </a:bodyPr>
                <a:lstStyle/>
                <a:p>
                  <a14:m>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m:t>
                      </m:r>
                      <m:r>
                        <a:rPr lang="pt-BR" i="1">
                          <a:latin typeface="Cambria Math" panose="02040503050406030204" pitchFamily="18" charset="0"/>
                          <a:ea typeface="Cambria Math" panose="02040503050406030204" pitchFamily="18" charset="0"/>
                        </a:rPr>
                        <m:t>×</m:t>
                      </m:r>
                    </m:oMath>
                  </a14:m>
                  <a:r>
                    <a:rPr lang="pt-BR" dirty="0"/>
                    <a:t>2</a:t>
                  </a:r>
                </a:p>
              </p:txBody>
            </p:sp>
          </mc:Choice>
          <mc:Fallback xmlns="">
            <p:sp>
              <p:nvSpPr>
                <p:cNvPr id="52" name="CaixaDeTexto 51">
                  <a:extLst>
                    <a:ext uri="{FF2B5EF4-FFF2-40B4-BE49-F238E27FC236}">
                      <a16:creationId xmlns:a16="http://schemas.microsoft.com/office/drawing/2014/main" id="{E502B310-A508-B8BB-5FE9-081AA6343B71}"/>
                    </a:ext>
                  </a:extLst>
                </p:cNvPr>
                <p:cNvSpPr txBox="1">
                  <a:spLocks noRot="1" noChangeAspect="1" noMove="1" noResize="1" noEditPoints="1" noAdjustHandles="1" noChangeArrowheads="1" noChangeShapeType="1" noTextEdit="1"/>
                </p:cNvSpPr>
                <p:nvPr/>
              </p:nvSpPr>
              <p:spPr>
                <a:xfrm>
                  <a:off x="8605108" y="3650178"/>
                  <a:ext cx="1060481" cy="369332"/>
                </a:xfrm>
                <a:prstGeom prst="rect">
                  <a:avLst/>
                </a:prstGeom>
                <a:blipFill>
                  <a:blip r:embed="rId5"/>
                  <a:stretch>
                    <a:fillRect t="-10000" r="-1724"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14" name="Tabela 13">
                  <a:extLst>
                    <a:ext uri="{FF2B5EF4-FFF2-40B4-BE49-F238E27FC236}">
                      <a16:creationId xmlns:a16="http://schemas.microsoft.com/office/drawing/2014/main" id="{30DDB50C-ACE5-B0EC-CD12-B5EA191DB103}"/>
                    </a:ext>
                  </a:extLst>
                </p:cNvPr>
                <p:cNvGraphicFramePr>
                  <a:graphicFrameLocks/>
                </p:cNvGraphicFramePr>
                <p:nvPr>
                  <p:extLst>
                    <p:ext uri="{D42A27DB-BD31-4B8C-83A1-F6EECF244321}">
                      <p14:modId xmlns:p14="http://schemas.microsoft.com/office/powerpoint/2010/main" val="512641684"/>
                    </p:ext>
                  </p:extLst>
                </p:nvPr>
              </p:nvGraphicFramePr>
              <p:xfrm>
                <a:off x="4989705" y="3934488"/>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14" name="Tabela 13">
                  <a:extLst>
                    <a:ext uri="{FF2B5EF4-FFF2-40B4-BE49-F238E27FC236}">
                      <a16:creationId xmlns:a16="http://schemas.microsoft.com/office/drawing/2014/main" id="{30DDB50C-ACE5-B0EC-CD12-B5EA191DB103}"/>
                    </a:ext>
                  </a:extLst>
                </p:cNvPr>
                <p:cNvGraphicFramePr>
                  <a:graphicFrameLocks/>
                </p:cNvGraphicFramePr>
                <p:nvPr>
                  <p:extLst>
                    <p:ext uri="{D42A27DB-BD31-4B8C-83A1-F6EECF244321}">
                      <p14:modId xmlns:p14="http://schemas.microsoft.com/office/powerpoint/2010/main" val="512641684"/>
                    </p:ext>
                  </p:extLst>
                </p:nvPr>
              </p:nvGraphicFramePr>
              <p:xfrm>
                <a:off x="4989705" y="3934488"/>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ela 14">
                  <a:extLst>
                    <a:ext uri="{FF2B5EF4-FFF2-40B4-BE49-F238E27FC236}">
                      <a16:creationId xmlns:a16="http://schemas.microsoft.com/office/drawing/2014/main" id="{5CE01A46-AB76-0705-9DF2-299967F3AAD7}"/>
                    </a:ext>
                  </a:extLst>
                </p:cNvPr>
                <p:cNvGraphicFramePr>
                  <a:graphicFrameLocks/>
                </p:cNvGraphicFramePr>
                <p:nvPr>
                  <p:extLst>
                    <p:ext uri="{D42A27DB-BD31-4B8C-83A1-F6EECF244321}">
                      <p14:modId xmlns:p14="http://schemas.microsoft.com/office/powerpoint/2010/main" val="1015092618"/>
                    </p:ext>
                  </p:extLst>
                </p:nvPr>
              </p:nvGraphicFramePr>
              <p:xfrm>
                <a:off x="4803010" y="4117985"/>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15" name="Tabela 14">
                  <a:extLst>
                    <a:ext uri="{FF2B5EF4-FFF2-40B4-BE49-F238E27FC236}">
                      <a16:creationId xmlns:a16="http://schemas.microsoft.com/office/drawing/2014/main" id="{5CE01A46-AB76-0705-9DF2-299967F3AAD7}"/>
                    </a:ext>
                  </a:extLst>
                </p:cNvPr>
                <p:cNvGraphicFramePr>
                  <a:graphicFrameLocks/>
                </p:cNvGraphicFramePr>
                <p:nvPr>
                  <p:extLst>
                    <p:ext uri="{D42A27DB-BD31-4B8C-83A1-F6EECF244321}">
                      <p14:modId xmlns:p14="http://schemas.microsoft.com/office/powerpoint/2010/main" val="1015092618"/>
                    </p:ext>
                  </p:extLst>
                </p:nvPr>
              </p:nvGraphicFramePr>
              <p:xfrm>
                <a:off x="4803010" y="4117985"/>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6" name="Tabela 15">
                  <a:extLst>
                    <a:ext uri="{FF2B5EF4-FFF2-40B4-BE49-F238E27FC236}">
                      <a16:creationId xmlns:a16="http://schemas.microsoft.com/office/drawing/2014/main" id="{D9565C8B-9A17-050F-8C1E-F93EC8F879B4}"/>
                    </a:ext>
                  </a:extLst>
                </p:cNvPr>
                <p:cNvGraphicFramePr>
                  <a:graphicFrameLocks/>
                </p:cNvGraphicFramePr>
                <p:nvPr>
                  <p:extLst>
                    <p:ext uri="{D42A27DB-BD31-4B8C-83A1-F6EECF244321}">
                      <p14:modId xmlns:p14="http://schemas.microsoft.com/office/powerpoint/2010/main" val="971188768"/>
                    </p:ext>
                  </p:extLst>
                </p:nvPr>
              </p:nvGraphicFramePr>
              <p:xfrm>
                <a:off x="4651842" y="4272548"/>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16" name="Tabela 15">
                  <a:extLst>
                    <a:ext uri="{FF2B5EF4-FFF2-40B4-BE49-F238E27FC236}">
                      <a16:creationId xmlns:a16="http://schemas.microsoft.com/office/drawing/2014/main" id="{D9565C8B-9A17-050F-8C1E-F93EC8F879B4}"/>
                    </a:ext>
                  </a:extLst>
                </p:cNvPr>
                <p:cNvGraphicFramePr>
                  <a:graphicFrameLocks/>
                </p:cNvGraphicFramePr>
                <p:nvPr>
                  <p:extLst>
                    <p:ext uri="{D42A27DB-BD31-4B8C-83A1-F6EECF244321}">
                      <p14:modId xmlns:p14="http://schemas.microsoft.com/office/powerpoint/2010/main" val="971188768"/>
                    </p:ext>
                  </p:extLst>
                </p:nvPr>
              </p:nvGraphicFramePr>
              <p:xfrm>
                <a:off x="4651842" y="4272548"/>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2B2DB4DE-79DC-6F8A-8711-A3267AED798B}"/>
                    </a:ext>
                  </a:extLst>
                </p:cNvPr>
                <p:cNvSpPr txBox="1"/>
                <p:nvPr/>
              </p:nvSpPr>
              <p:spPr>
                <a:xfrm>
                  <a:off x="4459727" y="5076472"/>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×2×3</m:t>
                        </m:r>
                      </m:oMath>
                    </m:oMathPara>
                  </a14:m>
                  <a:endParaRPr lang="pt-BR" dirty="0"/>
                </a:p>
              </p:txBody>
            </p:sp>
          </mc:Choice>
          <mc:Fallback xmlns="">
            <p:sp>
              <p:nvSpPr>
                <p:cNvPr id="17" name="CaixaDeTexto 16">
                  <a:extLst>
                    <a:ext uri="{FF2B5EF4-FFF2-40B4-BE49-F238E27FC236}">
                      <a16:creationId xmlns:a16="http://schemas.microsoft.com/office/drawing/2014/main" id="{2B2DB4DE-79DC-6F8A-8711-A3267AED798B}"/>
                    </a:ext>
                  </a:extLst>
                </p:cNvPr>
                <p:cNvSpPr txBox="1">
                  <a:spLocks noRot="1" noChangeAspect="1" noMove="1" noResize="1" noEditPoints="1" noAdjustHandles="1" noChangeArrowheads="1" noChangeShapeType="1" noTextEdit="1"/>
                </p:cNvSpPr>
                <p:nvPr/>
              </p:nvSpPr>
              <p:spPr>
                <a:xfrm>
                  <a:off x="4459727" y="5076472"/>
                  <a:ext cx="1243014" cy="369332"/>
                </a:xfrm>
                <a:prstGeom prst="rect">
                  <a:avLst/>
                </a:prstGeom>
                <a:blipFill>
                  <a:blip r:embed="rId6"/>
                  <a:stretch>
                    <a:fillRect/>
                  </a:stretch>
                </a:blipFill>
              </p:spPr>
              <p:txBody>
                <a:bodyPr/>
                <a:lstStyle/>
                <a:p>
                  <a:r>
                    <a:rPr lang="pt-BR">
                      <a:noFill/>
                    </a:rPr>
                    <a:t> </a:t>
                  </a:r>
                </a:p>
              </p:txBody>
            </p:sp>
          </mc:Fallback>
        </mc:AlternateContent>
        <p:cxnSp>
          <p:nvCxnSpPr>
            <p:cNvPr id="22" name="Conector de Seta Reta 21">
              <a:extLst>
                <a:ext uri="{FF2B5EF4-FFF2-40B4-BE49-F238E27FC236}">
                  <a16:creationId xmlns:a16="http://schemas.microsoft.com/office/drawing/2014/main" id="{C9C3AC78-6C2B-8674-15BC-1911C674104C}"/>
                </a:ext>
              </a:extLst>
            </p:cNvPr>
            <p:cNvCxnSpPr>
              <a:cxnSpLocks/>
            </p:cNvCxnSpPr>
            <p:nvPr/>
          </p:nvCxnSpPr>
          <p:spPr>
            <a:xfrm flipV="1">
              <a:off x="3844003" y="2515818"/>
              <a:ext cx="418583" cy="8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Curvo 25">
              <a:extLst>
                <a:ext uri="{FF2B5EF4-FFF2-40B4-BE49-F238E27FC236}">
                  <a16:creationId xmlns:a16="http://schemas.microsoft.com/office/drawing/2014/main" id="{2611A343-BFE4-6A9A-3F08-7F12DB7C3987}"/>
                </a:ext>
              </a:extLst>
            </p:cNvPr>
            <p:cNvCxnSpPr>
              <a:cxnSpLocks/>
              <a:endCxn id="60" idx="1"/>
            </p:cNvCxnSpPr>
            <p:nvPr/>
          </p:nvCxnSpPr>
          <p:spPr>
            <a:xfrm rot="16200000" flipH="1">
              <a:off x="3082591" y="3303749"/>
              <a:ext cx="1959323" cy="40066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etângulo 59">
              <a:extLst>
                <a:ext uri="{FF2B5EF4-FFF2-40B4-BE49-F238E27FC236}">
                  <a16:creationId xmlns:a16="http://schemas.microsoft.com/office/drawing/2014/main" id="{C6F515CB-ED45-529B-79F1-41B9F156C22F}"/>
                </a:ext>
              </a:extLst>
            </p:cNvPr>
            <p:cNvSpPr/>
            <p:nvPr/>
          </p:nvSpPr>
          <p:spPr>
            <a:xfrm>
              <a:off x="4262586" y="4403718"/>
              <a:ext cx="221789" cy="1600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69" name="CaixaDeTexto 68">
                  <a:extLst>
                    <a:ext uri="{FF2B5EF4-FFF2-40B4-BE49-F238E27FC236}">
                      <a16:creationId xmlns:a16="http://schemas.microsoft.com/office/drawing/2014/main" id="{43FD9ED7-312C-0EAC-FF3E-E4D0F31ED361}"/>
                    </a:ext>
                  </a:extLst>
                </p:cNvPr>
                <p:cNvSpPr txBox="1"/>
                <p:nvPr/>
              </p:nvSpPr>
              <p:spPr>
                <a:xfrm>
                  <a:off x="4169328" y="4252911"/>
                  <a:ext cx="398631"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69" name="CaixaDeTexto 68">
                  <a:extLst>
                    <a:ext uri="{FF2B5EF4-FFF2-40B4-BE49-F238E27FC236}">
                      <a16:creationId xmlns:a16="http://schemas.microsoft.com/office/drawing/2014/main" id="{43FD9ED7-312C-0EAC-FF3E-E4D0F31ED361}"/>
                    </a:ext>
                  </a:extLst>
                </p:cNvPr>
                <p:cNvSpPr txBox="1">
                  <a:spLocks noRot="1" noChangeAspect="1" noMove="1" noResize="1" noEditPoints="1" noAdjustHandles="1" noChangeArrowheads="1" noChangeShapeType="1" noTextEdit="1"/>
                </p:cNvSpPr>
                <p:nvPr/>
              </p:nvSpPr>
              <p:spPr>
                <a:xfrm>
                  <a:off x="4169328" y="4252911"/>
                  <a:ext cx="398631" cy="461665"/>
                </a:xfrm>
                <a:prstGeom prst="rect">
                  <a:avLst/>
                </a:prstGeom>
                <a:blipFill>
                  <a:blip r:embed="rId7"/>
                  <a:stretch>
                    <a:fillRect l="-10769" r="-32308"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72" name="Tabela 4">
                  <a:extLst>
                    <a:ext uri="{FF2B5EF4-FFF2-40B4-BE49-F238E27FC236}">
                      <a16:creationId xmlns:a16="http://schemas.microsoft.com/office/drawing/2014/main" id="{5B74D404-9ECB-3EF8-4A02-FC73F8FD954E}"/>
                    </a:ext>
                  </a:extLst>
                </p:cNvPr>
                <p:cNvGraphicFramePr>
                  <a:graphicFrameLocks/>
                </p:cNvGraphicFramePr>
                <p:nvPr>
                  <p:extLst>
                    <p:ext uri="{D42A27DB-BD31-4B8C-83A1-F6EECF244321}">
                      <p14:modId xmlns:p14="http://schemas.microsoft.com/office/powerpoint/2010/main" val="4107563717"/>
                    </p:ext>
                  </p:extLst>
                </p:nvPr>
              </p:nvGraphicFramePr>
              <p:xfrm>
                <a:off x="8649235" y="2845424"/>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72" name="Tabela 4">
                  <a:extLst>
                    <a:ext uri="{FF2B5EF4-FFF2-40B4-BE49-F238E27FC236}">
                      <a16:creationId xmlns:a16="http://schemas.microsoft.com/office/drawing/2014/main" id="{5B74D404-9ECB-3EF8-4A02-FC73F8FD954E}"/>
                    </a:ext>
                  </a:extLst>
                </p:cNvPr>
                <p:cNvGraphicFramePr>
                  <a:graphicFrameLocks/>
                </p:cNvGraphicFramePr>
                <p:nvPr>
                  <p:extLst>
                    <p:ext uri="{D42A27DB-BD31-4B8C-83A1-F6EECF244321}">
                      <p14:modId xmlns:p14="http://schemas.microsoft.com/office/powerpoint/2010/main" val="4107563717"/>
                    </p:ext>
                  </p:extLst>
                </p:nvPr>
              </p:nvGraphicFramePr>
              <p:xfrm>
                <a:off x="8649235" y="2845424"/>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74" name="CaixaDeTexto 73">
                  <a:extLst>
                    <a:ext uri="{FF2B5EF4-FFF2-40B4-BE49-F238E27FC236}">
                      <a16:creationId xmlns:a16="http://schemas.microsoft.com/office/drawing/2014/main" id="{37E5B023-0434-2C4B-1C72-2D959BE060D2}"/>
                    </a:ext>
                  </a:extLst>
                </p:cNvPr>
                <p:cNvSpPr txBox="1"/>
                <p:nvPr/>
              </p:nvSpPr>
              <p:spPr>
                <a:xfrm>
                  <a:off x="6194291" y="2072879"/>
                  <a:ext cx="2007207" cy="404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i="1">
                                    <a:latin typeface="Cambria Math" panose="02040503050406030204" pitchFamily="18" charset="0"/>
                                  </a:rPr>
                                  <m:t>[1]</m:t>
                                </m:r>
                              </m:sup>
                            </m:sSup>
                            <m:r>
                              <a:rPr lang="pt-BR" i="1">
                                <a:latin typeface="Cambria Math" panose="02040503050406030204" pitchFamily="18" charset="0"/>
                                <a:ea typeface="Cambria Math" panose="02040503050406030204" pitchFamily="18" charset="0"/>
                              </a:rPr>
                              <m:t>⊛</m:t>
                            </m:r>
                            <m:r>
                              <a:rPr lang="pt-BR" b="0" i="1" dirty="0" smtClean="0">
                                <a:latin typeface="Cambria Math" panose="02040503050406030204" pitchFamily="18" charset="0"/>
                              </a:rPr>
                              <m:t>𝐼</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𝑏</m:t>
                                </m:r>
                              </m:e>
                              <m:sub>
                                <m:r>
                                  <a:rPr lang="pt-BR" i="1">
                                    <a:latin typeface="Cambria Math" panose="02040503050406030204" pitchFamily="18" charset="0"/>
                                  </a:rPr>
                                  <m:t>1</m:t>
                                </m:r>
                              </m:sub>
                            </m:sSub>
                          </m:e>
                        </m:d>
                      </m:oMath>
                    </m:oMathPara>
                  </a14:m>
                  <a:endParaRPr lang="pt-BR" sz="600" dirty="0"/>
                </a:p>
              </p:txBody>
            </p:sp>
          </mc:Choice>
          <mc:Fallback xmlns="">
            <p:sp>
              <p:nvSpPr>
                <p:cNvPr id="74" name="CaixaDeTexto 73">
                  <a:extLst>
                    <a:ext uri="{FF2B5EF4-FFF2-40B4-BE49-F238E27FC236}">
                      <a16:creationId xmlns:a16="http://schemas.microsoft.com/office/drawing/2014/main" id="{37E5B023-0434-2C4B-1C72-2D959BE060D2}"/>
                    </a:ext>
                  </a:extLst>
                </p:cNvPr>
                <p:cNvSpPr txBox="1">
                  <a:spLocks noRot="1" noChangeAspect="1" noMove="1" noResize="1" noEditPoints="1" noAdjustHandles="1" noChangeArrowheads="1" noChangeShapeType="1" noTextEdit="1"/>
                </p:cNvSpPr>
                <p:nvPr/>
              </p:nvSpPr>
              <p:spPr>
                <a:xfrm>
                  <a:off x="6194291" y="2072879"/>
                  <a:ext cx="2007207" cy="404983"/>
                </a:xfrm>
                <a:prstGeom prst="rect">
                  <a:avLst/>
                </a:prstGeom>
                <a:blipFill>
                  <a:blip r:embed="rId8"/>
                  <a:stretch>
                    <a:fillRect b="-1060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6" name="CaixaDeTexto 75">
                  <a:extLst>
                    <a:ext uri="{FF2B5EF4-FFF2-40B4-BE49-F238E27FC236}">
                      <a16:creationId xmlns:a16="http://schemas.microsoft.com/office/drawing/2014/main" id="{FB9696D7-CB73-02AF-F6F4-A1FB74EC2CD7}"/>
                    </a:ext>
                  </a:extLst>
                </p:cNvPr>
                <p:cNvSpPr txBox="1"/>
                <p:nvPr/>
              </p:nvSpPr>
              <p:spPr>
                <a:xfrm>
                  <a:off x="4720958" y="1472425"/>
                  <a:ext cx="1375042" cy="381130"/>
                </a:xfrm>
                <a:prstGeom prst="rect">
                  <a:avLst/>
                </a:prstGeom>
                <a:noFill/>
              </p:spPr>
              <p:txBody>
                <a:bodyPr wrap="square" rtlCol="0">
                  <a:spAutoFit/>
                </a:bodyPr>
                <a:lstStyle/>
                <a:p>
                  <a:r>
                    <a:rPr lang="pt-BR" b="0" dirty="0"/>
                    <a:t>Kernel, </a:t>
                  </a:r>
                  <a14:m>
                    <m:oMath xmlns:m="http://schemas.openxmlformats.org/officeDocument/2006/math">
                      <m:sSup>
                        <m:sSupPr>
                          <m:ctrlPr>
                            <a:rPr lang="pt-BR" b="0" i="1" smtClean="0">
                              <a:latin typeface="Cambria Math" panose="02040503050406030204" pitchFamily="18" charset="0"/>
                            </a:rPr>
                          </m:ctrlPr>
                        </m:sSupPr>
                        <m:e>
                          <m:r>
                            <a:rPr lang="pt-BR" b="1" i="1" smtClean="0">
                              <a:latin typeface="Cambria Math" panose="02040503050406030204" pitchFamily="18" charset="0"/>
                            </a:rPr>
                            <m:t>𝑾</m:t>
                          </m:r>
                        </m:e>
                        <m:sup>
                          <m:r>
                            <a:rPr lang="pt-BR" b="0" i="1" smtClean="0">
                              <a:latin typeface="Cambria Math" panose="02040503050406030204" pitchFamily="18" charset="0"/>
                            </a:rPr>
                            <m:t>[1]</m:t>
                          </m:r>
                        </m:sup>
                      </m:sSup>
                    </m:oMath>
                  </a14:m>
                  <a:endParaRPr lang="pt-BR" dirty="0"/>
                </a:p>
              </p:txBody>
            </p:sp>
          </mc:Choice>
          <mc:Fallback xmlns="">
            <p:sp>
              <p:nvSpPr>
                <p:cNvPr id="76" name="CaixaDeTexto 75">
                  <a:extLst>
                    <a:ext uri="{FF2B5EF4-FFF2-40B4-BE49-F238E27FC236}">
                      <a16:creationId xmlns:a16="http://schemas.microsoft.com/office/drawing/2014/main" id="{FB9696D7-CB73-02AF-F6F4-A1FB74EC2CD7}"/>
                    </a:ext>
                  </a:extLst>
                </p:cNvPr>
                <p:cNvSpPr txBox="1">
                  <a:spLocks noRot="1" noChangeAspect="1" noMove="1" noResize="1" noEditPoints="1" noAdjustHandles="1" noChangeArrowheads="1" noChangeShapeType="1" noTextEdit="1"/>
                </p:cNvSpPr>
                <p:nvPr/>
              </p:nvSpPr>
              <p:spPr>
                <a:xfrm>
                  <a:off x="4720958" y="1472425"/>
                  <a:ext cx="1375042" cy="381130"/>
                </a:xfrm>
                <a:prstGeom prst="rect">
                  <a:avLst/>
                </a:prstGeom>
                <a:blipFill>
                  <a:blip r:embed="rId9"/>
                  <a:stretch>
                    <a:fillRect l="-3540" t="-6452" b="-2580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7" name="CaixaDeTexto 76">
                  <a:extLst>
                    <a:ext uri="{FF2B5EF4-FFF2-40B4-BE49-F238E27FC236}">
                      <a16:creationId xmlns:a16="http://schemas.microsoft.com/office/drawing/2014/main" id="{08A9FEAF-4185-28FE-34E6-CF9EAA61BB4D}"/>
                    </a:ext>
                  </a:extLst>
                </p:cNvPr>
                <p:cNvSpPr txBox="1"/>
                <p:nvPr/>
              </p:nvSpPr>
              <p:spPr>
                <a:xfrm>
                  <a:off x="4691096" y="3562243"/>
                  <a:ext cx="1375042" cy="381130"/>
                </a:xfrm>
                <a:prstGeom prst="rect">
                  <a:avLst/>
                </a:prstGeom>
                <a:noFill/>
              </p:spPr>
              <p:txBody>
                <a:bodyPr wrap="square" rtlCol="0">
                  <a:spAutoFit/>
                </a:bodyPr>
                <a:lstStyle/>
                <a:p>
                  <a:r>
                    <a:rPr lang="pt-BR" b="0" dirty="0"/>
                    <a:t>Kernel, </a:t>
                  </a:r>
                  <a14:m>
                    <m:oMath xmlns:m="http://schemas.openxmlformats.org/officeDocument/2006/math">
                      <m:sSup>
                        <m:sSupPr>
                          <m:ctrlPr>
                            <a:rPr lang="pt-BR" b="0" i="1" smtClean="0">
                              <a:latin typeface="Cambria Math" panose="02040503050406030204" pitchFamily="18" charset="0"/>
                            </a:rPr>
                          </m:ctrlPr>
                        </m:sSupPr>
                        <m:e>
                          <m:r>
                            <a:rPr lang="pt-BR" b="1" i="1" smtClean="0">
                              <a:latin typeface="Cambria Math" panose="02040503050406030204" pitchFamily="18" charset="0"/>
                            </a:rPr>
                            <m:t>𝑾</m:t>
                          </m:r>
                        </m:e>
                        <m:sup>
                          <m:r>
                            <a:rPr lang="pt-BR" b="0" i="1" smtClean="0">
                              <a:latin typeface="Cambria Math" panose="02040503050406030204" pitchFamily="18" charset="0"/>
                            </a:rPr>
                            <m:t>[2]</m:t>
                          </m:r>
                        </m:sup>
                      </m:sSup>
                    </m:oMath>
                  </a14:m>
                  <a:endParaRPr lang="pt-BR" dirty="0"/>
                </a:p>
              </p:txBody>
            </p:sp>
          </mc:Choice>
          <mc:Fallback xmlns="">
            <p:sp>
              <p:nvSpPr>
                <p:cNvPr id="77" name="CaixaDeTexto 76">
                  <a:extLst>
                    <a:ext uri="{FF2B5EF4-FFF2-40B4-BE49-F238E27FC236}">
                      <a16:creationId xmlns:a16="http://schemas.microsoft.com/office/drawing/2014/main" id="{08A9FEAF-4185-28FE-34E6-CF9EAA61BB4D}"/>
                    </a:ext>
                  </a:extLst>
                </p:cNvPr>
                <p:cNvSpPr txBox="1">
                  <a:spLocks noRot="1" noChangeAspect="1" noMove="1" noResize="1" noEditPoints="1" noAdjustHandles="1" noChangeArrowheads="1" noChangeShapeType="1" noTextEdit="1"/>
                </p:cNvSpPr>
                <p:nvPr/>
              </p:nvSpPr>
              <p:spPr>
                <a:xfrm>
                  <a:off x="4691096" y="3562243"/>
                  <a:ext cx="1375042" cy="381130"/>
                </a:xfrm>
                <a:prstGeom prst="rect">
                  <a:avLst/>
                </a:prstGeom>
                <a:blipFill>
                  <a:blip r:embed="rId10"/>
                  <a:stretch>
                    <a:fillRect l="-4000" t="-4762" b="-23810"/>
                  </a:stretch>
                </a:blipFill>
              </p:spPr>
              <p:txBody>
                <a:bodyPr/>
                <a:lstStyle/>
                <a:p>
                  <a:r>
                    <a:rPr lang="pt-BR">
                      <a:noFill/>
                    </a:rPr>
                    <a:t> </a:t>
                  </a:r>
                </a:p>
              </p:txBody>
            </p:sp>
          </mc:Fallback>
        </mc:AlternateContent>
        <p:cxnSp>
          <p:nvCxnSpPr>
            <p:cNvPr id="80" name="Conector de Seta Reta 79">
              <a:extLst>
                <a:ext uri="{FF2B5EF4-FFF2-40B4-BE49-F238E27FC236}">
                  <a16:creationId xmlns:a16="http://schemas.microsoft.com/office/drawing/2014/main" id="{1A821719-F16B-1896-93AD-59036D6AB144}"/>
                </a:ext>
              </a:extLst>
            </p:cNvPr>
            <p:cNvCxnSpPr/>
            <p:nvPr/>
          </p:nvCxnSpPr>
          <p:spPr>
            <a:xfrm>
              <a:off x="5889436" y="2295824"/>
              <a:ext cx="3633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CaixaDeTexto 80">
                  <a:extLst>
                    <a:ext uri="{FF2B5EF4-FFF2-40B4-BE49-F238E27FC236}">
                      <a16:creationId xmlns:a16="http://schemas.microsoft.com/office/drawing/2014/main" id="{CD9BFF37-3A3A-53FB-CA5E-BE463FA8AA19}"/>
                    </a:ext>
                  </a:extLst>
                </p:cNvPr>
                <p:cNvSpPr txBox="1"/>
                <p:nvPr/>
              </p:nvSpPr>
              <p:spPr>
                <a:xfrm>
                  <a:off x="6259098" y="4100982"/>
                  <a:ext cx="1942400" cy="404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i="1">
                                    <a:latin typeface="Cambria Math" panose="02040503050406030204" pitchFamily="18" charset="0"/>
                                  </a:rPr>
                                  <m:t>[</m:t>
                                </m:r>
                                <m:r>
                                  <a:rPr lang="pt-BR" b="0" i="1" smtClean="0">
                                    <a:latin typeface="Cambria Math" panose="02040503050406030204" pitchFamily="18" charset="0"/>
                                  </a:rPr>
                                  <m:t>2</m:t>
                                </m:r>
                                <m:r>
                                  <a:rPr lang="pt-BR" i="1">
                                    <a:latin typeface="Cambria Math" panose="02040503050406030204" pitchFamily="18" charset="0"/>
                                  </a:rPr>
                                  <m:t>]</m:t>
                                </m:r>
                              </m:sup>
                            </m:sSup>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𝐼</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𝑏</m:t>
                                </m:r>
                              </m:e>
                              <m:sub>
                                <m:r>
                                  <a:rPr lang="pt-BR" b="0" i="1" smtClean="0">
                                    <a:latin typeface="Cambria Math" panose="02040503050406030204" pitchFamily="18" charset="0"/>
                                  </a:rPr>
                                  <m:t>2</m:t>
                                </m:r>
                              </m:sub>
                            </m:sSub>
                          </m:e>
                        </m:d>
                      </m:oMath>
                    </m:oMathPara>
                  </a14:m>
                  <a:endParaRPr lang="pt-BR" sz="600" dirty="0"/>
                </a:p>
              </p:txBody>
            </p:sp>
          </mc:Choice>
          <mc:Fallback xmlns="">
            <p:sp>
              <p:nvSpPr>
                <p:cNvPr id="81" name="CaixaDeTexto 80">
                  <a:extLst>
                    <a:ext uri="{FF2B5EF4-FFF2-40B4-BE49-F238E27FC236}">
                      <a16:creationId xmlns:a16="http://schemas.microsoft.com/office/drawing/2014/main" id="{CD9BFF37-3A3A-53FB-CA5E-BE463FA8AA19}"/>
                    </a:ext>
                  </a:extLst>
                </p:cNvPr>
                <p:cNvSpPr txBox="1">
                  <a:spLocks noRot="1" noChangeAspect="1" noMove="1" noResize="1" noEditPoints="1" noAdjustHandles="1" noChangeArrowheads="1" noChangeShapeType="1" noTextEdit="1"/>
                </p:cNvSpPr>
                <p:nvPr/>
              </p:nvSpPr>
              <p:spPr>
                <a:xfrm>
                  <a:off x="6259098" y="4100982"/>
                  <a:ext cx="1942400" cy="404983"/>
                </a:xfrm>
                <a:prstGeom prst="rect">
                  <a:avLst/>
                </a:prstGeom>
                <a:blipFill>
                  <a:blip r:embed="rId11"/>
                  <a:stretch>
                    <a:fillRect l="-943" b="-9091"/>
                  </a:stretch>
                </a:blipFill>
              </p:spPr>
              <p:txBody>
                <a:bodyPr/>
                <a:lstStyle/>
                <a:p>
                  <a:r>
                    <a:rPr lang="pt-BR">
                      <a:noFill/>
                    </a:rPr>
                    <a:t> </a:t>
                  </a:r>
                </a:p>
              </p:txBody>
            </p:sp>
          </mc:Fallback>
        </mc:AlternateContent>
        <p:cxnSp>
          <p:nvCxnSpPr>
            <p:cNvPr id="82" name="Conector de Seta Reta 81">
              <a:extLst>
                <a:ext uri="{FF2B5EF4-FFF2-40B4-BE49-F238E27FC236}">
                  <a16:creationId xmlns:a16="http://schemas.microsoft.com/office/drawing/2014/main" id="{917EE828-FD80-CB2D-CB5B-9B6B12D1922A}"/>
                </a:ext>
              </a:extLst>
            </p:cNvPr>
            <p:cNvCxnSpPr/>
            <p:nvPr/>
          </p:nvCxnSpPr>
          <p:spPr>
            <a:xfrm>
              <a:off x="5914301" y="4300547"/>
              <a:ext cx="3633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onector de Seta Reta 84">
              <a:extLst>
                <a:ext uri="{FF2B5EF4-FFF2-40B4-BE49-F238E27FC236}">
                  <a16:creationId xmlns:a16="http://schemas.microsoft.com/office/drawing/2014/main" id="{8BE373A1-2B3C-98A4-42E2-6748AB67B83D}"/>
                </a:ext>
              </a:extLst>
            </p:cNvPr>
            <p:cNvCxnSpPr>
              <a:cxnSpLocks/>
            </p:cNvCxnSpPr>
            <p:nvPr/>
          </p:nvCxnSpPr>
          <p:spPr>
            <a:xfrm>
              <a:off x="8108749" y="2295824"/>
              <a:ext cx="456146" cy="678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Conector de Seta Reta 87">
              <a:extLst>
                <a:ext uri="{FF2B5EF4-FFF2-40B4-BE49-F238E27FC236}">
                  <a16:creationId xmlns:a16="http://schemas.microsoft.com/office/drawing/2014/main" id="{738F7DF5-88B4-A509-DB0D-73391DC1F199}"/>
                </a:ext>
              </a:extLst>
            </p:cNvPr>
            <p:cNvCxnSpPr>
              <a:cxnSpLocks/>
            </p:cNvCxnSpPr>
            <p:nvPr/>
          </p:nvCxnSpPr>
          <p:spPr>
            <a:xfrm flipV="1">
              <a:off x="8108749" y="3480379"/>
              <a:ext cx="456146" cy="678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Chave Esquerda 91">
              <a:extLst>
                <a:ext uri="{FF2B5EF4-FFF2-40B4-BE49-F238E27FC236}">
                  <a16:creationId xmlns:a16="http://schemas.microsoft.com/office/drawing/2014/main" id="{C7615704-18B1-D104-90C3-FC4DC2335236}"/>
                </a:ext>
              </a:extLst>
            </p:cNvPr>
            <p:cNvSpPr/>
            <p:nvPr/>
          </p:nvSpPr>
          <p:spPr>
            <a:xfrm rot="16200000">
              <a:off x="5929027" y="3787773"/>
              <a:ext cx="180976" cy="35138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3" name="CaixaDeTexto 92">
              <a:extLst>
                <a:ext uri="{FF2B5EF4-FFF2-40B4-BE49-F238E27FC236}">
                  <a16:creationId xmlns:a16="http://schemas.microsoft.com/office/drawing/2014/main" id="{F93805F0-9070-B21D-D67D-6B439931B9EA}"/>
                </a:ext>
              </a:extLst>
            </p:cNvPr>
            <p:cNvSpPr txBox="1"/>
            <p:nvPr/>
          </p:nvSpPr>
          <p:spPr>
            <a:xfrm>
              <a:off x="4262586" y="5659630"/>
              <a:ext cx="3513858" cy="369332"/>
            </a:xfrm>
            <a:prstGeom prst="rect">
              <a:avLst/>
            </a:prstGeom>
            <a:noFill/>
          </p:spPr>
          <p:txBody>
            <a:bodyPr wrap="square" rtlCol="0">
              <a:spAutoFit/>
            </a:bodyPr>
            <a:lstStyle/>
            <a:p>
              <a:pPr algn="ctr"/>
              <a:r>
                <a:rPr lang="pt-BR" dirty="0"/>
                <a:t>Camada convolucional</a:t>
              </a:r>
            </a:p>
          </p:txBody>
        </p:sp>
      </p:grpSp>
    </p:spTree>
    <p:extLst>
      <p:ext uri="{BB962C8B-B14F-4D97-AF65-F5344CB8AC3E}">
        <p14:creationId xmlns:p14="http://schemas.microsoft.com/office/powerpoint/2010/main" val="25336440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Agrupar 25">
            <a:extLst>
              <a:ext uri="{FF2B5EF4-FFF2-40B4-BE49-F238E27FC236}">
                <a16:creationId xmlns:a16="http://schemas.microsoft.com/office/drawing/2014/main" id="{19C8ABF4-4D85-27D4-276F-C42B4846AD3C}"/>
              </a:ext>
            </a:extLst>
          </p:cNvPr>
          <p:cNvGrpSpPr/>
          <p:nvPr/>
        </p:nvGrpSpPr>
        <p:grpSpPr>
          <a:xfrm>
            <a:off x="1087164" y="638829"/>
            <a:ext cx="4474554" cy="2174220"/>
            <a:chOff x="1087164" y="638829"/>
            <a:chExt cx="4474554" cy="2174220"/>
          </a:xfrm>
        </p:grpSpPr>
        <p:graphicFrame>
          <p:nvGraphicFramePr>
            <p:cNvPr id="6" name="Tabela 4">
              <a:extLst>
                <a:ext uri="{FF2B5EF4-FFF2-40B4-BE49-F238E27FC236}">
                  <a16:creationId xmlns:a16="http://schemas.microsoft.com/office/drawing/2014/main" id="{77D8061D-CE9F-586A-3FEF-FB80125A5387}"/>
                </a:ext>
              </a:extLst>
            </p:cNvPr>
            <p:cNvGraphicFramePr>
              <a:graphicFrameLocks/>
            </p:cNvGraphicFramePr>
            <p:nvPr>
              <p:extLst>
                <p:ext uri="{D42A27DB-BD31-4B8C-83A1-F6EECF244321}">
                  <p14:modId xmlns:p14="http://schemas.microsoft.com/office/powerpoint/2010/main" val="1376476921"/>
                </p:ext>
              </p:extLst>
            </p:nvPr>
          </p:nvGraphicFramePr>
          <p:xfrm>
            <a:off x="1087164" y="1162049"/>
            <a:ext cx="1656036" cy="1651000"/>
          </p:xfrm>
          <a:graphic>
            <a:graphicData uri="http://schemas.openxmlformats.org/drawingml/2006/table">
              <a:tbl>
                <a:tblPr firstRow="1" bandRow="1">
                  <a:tableStyleId>{5C22544A-7EE6-4342-B048-85BDC9FD1C3A}</a:tableStyleId>
                </a:tblPr>
                <a:tblGrid>
                  <a:gridCol w="414009">
                    <a:extLst>
                      <a:ext uri="{9D8B030D-6E8A-4147-A177-3AD203B41FA5}">
                        <a16:colId xmlns:a16="http://schemas.microsoft.com/office/drawing/2014/main" val="3650072185"/>
                      </a:ext>
                    </a:extLst>
                  </a:gridCol>
                  <a:gridCol w="414009">
                    <a:extLst>
                      <a:ext uri="{9D8B030D-6E8A-4147-A177-3AD203B41FA5}">
                        <a16:colId xmlns:a16="http://schemas.microsoft.com/office/drawing/2014/main" val="3646872024"/>
                      </a:ext>
                    </a:extLst>
                  </a:gridCol>
                  <a:gridCol w="414009">
                    <a:extLst>
                      <a:ext uri="{9D8B030D-6E8A-4147-A177-3AD203B41FA5}">
                        <a16:colId xmlns:a16="http://schemas.microsoft.com/office/drawing/2014/main" val="1992468736"/>
                      </a:ext>
                    </a:extLst>
                  </a:gridCol>
                  <a:gridCol w="414009">
                    <a:extLst>
                      <a:ext uri="{9D8B030D-6E8A-4147-A177-3AD203B41FA5}">
                        <a16:colId xmlns:a16="http://schemas.microsoft.com/office/drawing/2014/main" val="2543788704"/>
                      </a:ext>
                    </a:extLst>
                  </a:gridCol>
                </a:tblGrid>
                <a:tr h="41275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2687601981"/>
                    </a:ext>
                  </a:extLst>
                </a:tr>
                <a:tr h="41275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823648222"/>
                    </a:ext>
                  </a:extLst>
                </a:tr>
                <a:tr h="412750">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4122169473"/>
                    </a:ext>
                  </a:extLst>
                </a:tr>
                <a:tr h="41275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505587699"/>
                    </a:ext>
                  </a:extLst>
                </a:tr>
              </a:tbl>
            </a:graphicData>
          </a:graphic>
        </p:graphicFrame>
        <p:graphicFrame>
          <p:nvGraphicFramePr>
            <p:cNvPr id="7" name="Tabela 6">
              <a:extLst>
                <a:ext uri="{FF2B5EF4-FFF2-40B4-BE49-F238E27FC236}">
                  <a16:creationId xmlns:a16="http://schemas.microsoft.com/office/drawing/2014/main" id="{3D7922F3-96D0-B17B-80B7-E7B27A555517}"/>
                </a:ext>
              </a:extLst>
            </p:cNvPr>
            <p:cNvGraphicFramePr>
              <a:graphicFrameLocks/>
            </p:cNvGraphicFramePr>
            <p:nvPr>
              <p:extLst>
                <p:ext uri="{D42A27DB-BD31-4B8C-83A1-F6EECF244321}">
                  <p14:modId xmlns:p14="http://schemas.microsoft.com/office/powerpoint/2010/main" val="137210383"/>
                </p:ext>
              </p:extLst>
            </p:nvPr>
          </p:nvGraphicFramePr>
          <p:xfrm>
            <a:off x="4702934" y="1621789"/>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505587699"/>
                    </a:ext>
                  </a:extLst>
                </a:tr>
              </a:tbl>
            </a:graphicData>
          </a:graphic>
        </p:graphicFrame>
        <p:sp>
          <p:nvSpPr>
            <p:cNvPr id="11" name="CaixaDeTexto 10">
              <a:extLst>
                <a:ext uri="{FF2B5EF4-FFF2-40B4-BE49-F238E27FC236}">
                  <a16:creationId xmlns:a16="http://schemas.microsoft.com/office/drawing/2014/main" id="{DE737436-CBEC-EC49-4E3B-0AFD4CA5FFB9}"/>
                </a:ext>
              </a:extLst>
            </p:cNvPr>
            <p:cNvSpPr txBox="1"/>
            <p:nvPr/>
          </p:nvSpPr>
          <p:spPr>
            <a:xfrm>
              <a:off x="1087164" y="638829"/>
              <a:ext cx="4474554" cy="369332"/>
            </a:xfrm>
            <a:prstGeom prst="rect">
              <a:avLst/>
            </a:prstGeom>
            <a:noFill/>
          </p:spPr>
          <p:txBody>
            <a:bodyPr wrap="square" rtlCol="0">
              <a:spAutoFit/>
            </a:bodyPr>
            <a:lstStyle/>
            <a:p>
              <a:pPr algn="ctr"/>
              <a:r>
                <a:rPr lang="pt-BR" b="1" dirty="0"/>
                <a:t>Max Pooling</a:t>
              </a:r>
            </a:p>
          </p:txBody>
        </p:sp>
        <p:sp>
          <p:nvSpPr>
            <p:cNvPr id="23" name="CaixaDeTexto 22">
              <a:extLst>
                <a:ext uri="{FF2B5EF4-FFF2-40B4-BE49-F238E27FC236}">
                  <a16:creationId xmlns:a16="http://schemas.microsoft.com/office/drawing/2014/main" id="{A2276082-EB3C-8A54-52D4-7A63DBAA90F8}"/>
                </a:ext>
              </a:extLst>
            </p:cNvPr>
            <p:cNvSpPr txBox="1"/>
            <p:nvPr/>
          </p:nvSpPr>
          <p:spPr>
            <a:xfrm>
              <a:off x="2743200" y="1464329"/>
              <a:ext cx="1905000" cy="523220"/>
            </a:xfrm>
            <a:prstGeom prst="rect">
              <a:avLst/>
            </a:prstGeom>
            <a:noFill/>
          </p:spPr>
          <p:txBody>
            <a:bodyPr wrap="square" rtlCol="0">
              <a:spAutoFit/>
            </a:bodyPr>
            <a:lstStyle/>
            <a:p>
              <a:r>
                <a:rPr lang="pt-BR" sz="1400" dirty="0"/>
                <a:t>Tamanho do </a:t>
              </a:r>
              <a:r>
                <a:rPr lang="pt-BR" sz="1400" i="1" dirty="0"/>
                <a:t>pool</a:t>
              </a:r>
              <a:r>
                <a:rPr lang="pt-BR" sz="1400" dirty="0"/>
                <a:t>: 2x2</a:t>
              </a:r>
            </a:p>
            <a:p>
              <a:r>
                <a:rPr lang="pt-BR" sz="1400" i="1" dirty="0"/>
                <a:t>Stride</a:t>
              </a:r>
              <a:r>
                <a:rPr lang="pt-BR" sz="1400" dirty="0"/>
                <a:t>: 2</a:t>
              </a:r>
            </a:p>
          </p:txBody>
        </p:sp>
        <p:cxnSp>
          <p:nvCxnSpPr>
            <p:cNvPr id="24" name="Conector de Seta Reta 23">
              <a:extLst>
                <a:ext uri="{FF2B5EF4-FFF2-40B4-BE49-F238E27FC236}">
                  <a16:creationId xmlns:a16="http://schemas.microsoft.com/office/drawing/2014/main" id="{98DF511F-DB2C-AF55-37BF-A9A2D56CF13D}"/>
                </a:ext>
              </a:extLst>
            </p:cNvPr>
            <p:cNvCxnSpPr>
              <a:cxnSpLocks/>
            </p:cNvCxnSpPr>
            <p:nvPr/>
          </p:nvCxnSpPr>
          <p:spPr>
            <a:xfrm>
              <a:off x="2805554" y="1996658"/>
              <a:ext cx="18502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9" name="Agrupar 38">
            <a:extLst>
              <a:ext uri="{FF2B5EF4-FFF2-40B4-BE49-F238E27FC236}">
                <a16:creationId xmlns:a16="http://schemas.microsoft.com/office/drawing/2014/main" id="{205131EE-85AA-FCA3-FD1B-178C2DFF4F83}"/>
              </a:ext>
            </a:extLst>
          </p:cNvPr>
          <p:cNvGrpSpPr/>
          <p:nvPr/>
        </p:nvGrpSpPr>
        <p:grpSpPr>
          <a:xfrm>
            <a:off x="3084120" y="3465022"/>
            <a:ext cx="6092269" cy="3197352"/>
            <a:chOff x="3084120" y="3465022"/>
            <a:chExt cx="6092269" cy="3197352"/>
          </a:xfrm>
        </p:grpSpPr>
        <mc:AlternateContent xmlns:mc="http://schemas.openxmlformats.org/markup-compatibility/2006" xmlns:a14="http://schemas.microsoft.com/office/drawing/2010/main">
          <mc:Choice Requires="a14">
            <p:graphicFrame>
              <p:nvGraphicFramePr>
                <p:cNvPr id="27" name="Tabela 4">
                  <a:extLst>
                    <a:ext uri="{FF2B5EF4-FFF2-40B4-BE49-F238E27FC236}">
                      <a16:creationId xmlns:a16="http://schemas.microsoft.com/office/drawing/2014/main" id="{E59D7380-256A-CF5D-BA19-92C1700894B7}"/>
                    </a:ext>
                  </a:extLst>
                </p:cNvPr>
                <p:cNvGraphicFramePr>
                  <a:graphicFrameLocks/>
                </p:cNvGraphicFramePr>
                <p:nvPr>
                  <p:extLst>
                    <p:ext uri="{D42A27DB-BD31-4B8C-83A1-F6EECF244321}">
                      <p14:modId xmlns:p14="http://schemas.microsoft.com/office/powerpoint/2010/main" val="3457506987"/>
                    </p:ext>
                  </p:extLst>
                </p:nvPr>
              </p:nvGraphicFramePr>
              <p:xfrm>
                <a:off x="3084120" y="3845997"/>
                <a:ext cx="2064665" cy="2063750"/>
              </p:xfrm>
              <a:graphic>
                <a:graphicData uri="http://schemas.openxmlformats.org/drawingml/2006/table">
                  <a:tbl>
                    <a:tblPr firstRow="1" bandRow="1">
                      <a:tableStyleId>{5C22544A-7EE6-4342-B048-85BDC9FD1C3A}</a:tableStyleId>
                    </a:tblPr>
                    <a:tblGrid>
                      <a:gridCol w="412933">
                        <a:extLst>
                          <a:ext uri="{9D8B030D-6E8A-4147-A177-3AD203B41FA5}">
                            <a16:colId xmlns:a16="http://schemas.microsoft.com/office/drawing/2014/main" val="1166939837"/>
                          </a:ext>
                        </a:extLst>
                      </a:gridCol>
                      <a:gridCol w="412933">
                        <a:extLst>
                          <a:ext uri="{9D8B030D-6E8A-4147-A177-3AD203B41FA5}">
                            <a16:colId xmlns:a16="http://schemas.microsoft.com/office/drawing/2014/main" val="3650072185"/>
                          </a:ext>
                        </a:extLst>
                      </a:gridCol>
                      <a:gridCol w="412933">
                        <a:extLst>
                          <a:ext uri="{9D8B030D-6E8A-4147-A177-3AD203B41FA5}">
                            <a16:colId xmlns:a16="http://schemas.microsoft.com/office/drawing/2014/main" val="3646872024"/>
                          </a:ext>
                        </a:extLst>
                      </a:gridCol>
                      <a:gridCol w="412933">
                        <a:extLst>
                          <a:ext uri="{9D8B030D-6E8A-4147-A177-3AD203B41FA5}">
                            <a16:colId xmlns:a16="http://schemas.microsoft.com/office/drawing/2014/main" val="1992468736"/>
                          </a:ext>
                        </a:extLst>
                      </a:gridCol>
                      <a:gridCol w="412933">
                        <a:extLst>
                          <a:ext uri="{9D8B030D-6E8A-4147-A177-3AD203B41FA5}">
                            <a16:colId xmlns:a16="http://schemas.microsoft.com/office/drawing/2014/main" val="3619575913"/>
                          </a:ext>
                        </a:extLst>
                      </a:gridCol>
                    </a:tblGrid>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496312944"/>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823648222"/>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4122169473"/>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505587699"/>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253280064"/>
                        </a:ext>
                      </a:extLst>
                    </a:tr>
                  </a:tbl>
                </a:graphicData>
              </a:graphic>
            </p:graphicFrame>
          </mc:Choice>
          <mc:Fallback xmlns="">
            <p:graphicFrame>
              <p:nvGraphicFramePr>
                <p:cNvPr id="27" name="Tabela 4">
                  <a:extLst>
                    <a:ext uri="{FF2B5EF4-FFF2-40B4-BE49-F238E27FC236}">
                      <a16:creationId xmlns:a16="http://schemas.microsoft.com/office/drawing/2014/main" id="{E59D7380-256A-CF5D-BA19-92C1700894B7}"/>
                    </a:ext>
                  </a:extLst>
                </p:cNvPr>
                <p:cNvGraphicFramePr>
                  <a:graphicFrameLocks/>
                </p:cNvGraphicFramePr>
                <p:nvPr>
                  <p:extLst>
                    <p:ext uri="{D42A27DB-BD31-4B8C-83A1-F6EECF244321}">
                      <p14:modId xmlns:p14="http://schemas.microsoft.com/office/powerpoint/2010/main" val="3457506987"/>
                    </p:ext>
                  </p:extLst>
                </p:nvPr>
              </p:nvGraphicFramePr>
              <p:xfrm>
                <a:off x="3084120" y="3845997"/>
                <a:ext cx="2064665" cy="2063750"/>
              </p:xfrm>
              <a:graphic>
                <a:graphicData uri="http://schemas.openxmlformats.org/drawingml/2006/table">
                  <a:tbl>
                    <a:tblPr firstRow="1" bandRow="1">
                      <a:tableStyleId>{5C22544A-7EE6-4342-B048-85BDC9FD1C3A}</a:tableStyleId>
                    </a:tblPr>
                    <a:tblGrid>
                      <a:gridCol w="412933">
                        <a:extLst>
                          <a:ext uri="{9D8B030D-6E8A-4147-A177-3AD203B41FA5}">
                            <a16:colId xmlns:a16="http://schemas.microsoft.com/office/drawing/2014/main" val="1166939837"/>
                          </a:ext>
                        </a:extLst>
                      </a:gridCol>
                      <a:gridCol w="412933">
                        <a:extLst>
                          <a:ext uri="{9D8B030D-6E8A-4147-A177-3AD203B41FA5}">
                            <a16:colId xmlns:a16="http://schemas.microsoft.com/office/drawing/2014/main" val="3650072185"/>
                          </a:ext>
                        </a:extLst>
                      </a:gridCol>
                      <a:gridCol w="412933">
                        <a:extLst>
                          <a:ext uri="{9D8B030D-6E8A-4147-A177-3AD203B41FA5}">
                            <a16:colId xmlns:a16="http://schemas.microsoft.com/office/drawing/2014/main" val="3646872024"/>
                          </a:ext>
                        </a:extLst>
                      </a:gridCol>
                      <a:gridCol w="412933">
                        <a:extLst>
                          <a:ext uri="{9D8B030D-6E8A-4147-A177-3AD203B41FA5}">
                            <a16:colId xmlns:a16="http://schemas.microsoft.com/office/drawing/2014/main" val="1992468736"/>
                          </a:ext>
                        </a:extLst>
                      </a:gridCol>
                      <a:gridCol w="412933">
                        <a:extLst>
                          <a:ext uri="{9D8B030D-6E8A-4147-A177-3AD203B41FA5}">
                            <a16:colId xmlns:a16="http://schemas.microsoft.com/office/drawing/2014/main" val="3619575913"/>
                          </a:ext>
                        </a:extLst>
                      </a:gridCol>
                    </a:tblGrid>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496312944"/>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823648222"/>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4122169473"/>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505587699"/>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253280064"/>
                        </a:ext>
                      </a:extLst>
                    </a:tr>
                  </a:tbl>
                </a:graphicData>
              </a:graphic>
            </p:graphicFrame>
          </mc:Fallback>
        </mc:AlternateContent>
        <mc:AlternateContent xmlns:mc="http://schemas.openxmlformats.org/markup-compatibility/2006">
          <mc:Choice xmlns:a14="http://schemas.microsoft.com/office/drawing/2010/main" Requires="a14">
            <p:sp>
              <p:nvSpPr>
                <p:cNvPr id="28" name="CaixaDeTexto 27">
                  <a:extLst>
                    <a:ext uri="{FF2B5EF4-FFF2-40B4-BE49-F238E27FC236}">
                      <a16:creationId xmlns:a16="http://schemas.microsoft.com/office/drawing/2014/main" id="{2EED2461-2706-7478-1493-A36EC44E1C8E}"/>
                    </a:ext>
                  </a:extLst>
                </p:cNvPr>
                <p:cNvSpPr txBox="1"/>
                <p:nvPr/>
              </p:nvSpPr>
              <p:spPr>
                <a:xfrm>
                  <a:off x="3084120" y="6016043"/>
                  <a:ext cx="2064665" cy="646331"/>
                </a:xfrm>
                <a:prstGeom prst="rect">
                  <a:avLst/>
                </a:prstGeom>
                <a:noFill/>
              </p:spPr>
              <p:txBody>
                <a:bodyPr wrap="square" rtlCol="0">
                  <a:spAutoFit/>
                </a:bodyPr>
                <a:lstStyle/>
                <a:p>
                  <a:pPr algn="ctr"/>
                  <a14:m>
                    <m:oMath xmlns:m="http://schemas.openxmlformats.org/officeDocument/2006/math">
                      <m:r>
                        <a:rPr lang="pt-BR" i="1" smtClean="0">
                          <a:latin typeface="Cambria Math" panose="02040503050406030204" pitchFamily="18" charset="0"/>
                          <a:ea typeface="Cambria Math" panose="02040503050406030204" pitchFamily="18" charset="0"/>
                        </a:rPr>
                        <m:t>3</m:t>
                      </m:r>
                      <m:r>
                        <a:rPr lang="pt-BR" b="0" i="1" smtClean="0">
                          <a:latin typeface="Cambria Math" panose="02040503050406030204" pitchFamily="18" charset="0"/>
                          <a:ea typeface="Cambria Math" panose="02040503050406030204" pitchFamily="18" charset="0"/>
                        </a:rPr>
                        <m:t>×3</m:t>
                      </m:r>
                    </m:oMath>
                  </a14:m>
                  <a:r>
                    <a:rPr lang="pt-BR" dirty="0"/>
                    <a:t> (orig.) </a:t>
                  </a:r>
                </a:p>
                <a:p>
                  <a:pPr algn="ctr"/>
                  <a:r>
                    <a:rPr lang="pt-BR" dirty="0"/>
                    <a:t>+ padding</a:t>
                  </a:r>
                </a:p>
              </p:txBody>
            </p:sp>
          </mc:Choice>
          <mc:Fallback>
            <p:sp>
              <p:nvSpPr>
                <p:cNvPr id="28" name="CaixaDeTexto 27">
                  <a:extLst>
                    <a:ext uri="{FF2B5EF4-FFF2-40B4-BE49-F238E27FC236}">
                      <a16:creationId xmlns:a16="http://schemas.microsoft.com/office/drawing/2014/main" id="{2EED2461-2706-7478-1493-A36EC44E1C8E}"/>
                    </a:ext>
                  </a:extLst>
                </p:cNvPr>
                <p:cNvSpPr txBox="1">
                  <a:spLocks noRot="1" noChangeAspect="1" noMove="1" noResize="1" noEditPoints="1" noAdjustHandles="1" noChangeArrowheads="1" noChangeShapeType="1" noTextEdit="1"/>
                </p:cNvSpPr>
                <p:nvPr/>
              </p:nvSpPr>
              <p:spPr>
                <a:xfrm>
                  <a:off x="3084120" y="6016043"/>
                  <a:ext cx="2064665" cy="646331"/>
                </a:xfrm>
                <a:prstGeom prst="rect">
                  <a:avLst/>
                </a:prstGeom>
                <a:blipFill>
                  <a:blip r:embed="rId2"/>
                  <a:stretch>
                    <a:fillRect t="-5660" b="-1415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29" name="Tabela 28">
                  <a:extLst>
                    <a:ext uri="{FF2B5EF4-FFF2-40B4-BE49-F238E27FC236}">
                      <a16:creationId xmlns:a16="http://schemas.microsoft.com/office/drawing/2014/main" id="{F23B1003-5480-53BF-CB34-07F06893CA32}"/>
                    </a:ext>
                  </a:extLst>
                </p:cNvPr>
                <p:cNvGraphicFramePr>
                  <a:graphicFrameLocks/>
                </p:cNvGraphicFramePr>
                <p:nvPr>
                  <p:extLst>
                    <p:ext uri="{D42A27DB-BD31-4B8C-83A1-F6EECF244321}">
                      <p14:modId xmlns:p14="http://schemas.microsoft.com/office/powerpoint/2010/main" val="1811789852"/>
                    </p:ext>
                  </p:extLst>
                </p:nvPr>
              </p:nvGraphicFramePr>
              <p:xfrm>
                <a:off x="5972256" y="448765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29" name="Tabela 28">
                  <a:extLst>
                    <a:ext uri="{FF2B5EF4-FFF2-40B4-BE49-F238E27FC236}">
                      <a16:creationId xmlns:a16="http://schemas.microsoft.com/office/drawing/2014/main" id="{F23B1003-5480-53BF-CB34-07F06893CA32}"/>
                    </a:ext>
                  </a:extLst>
                </p:cNvPr>
                <p:cNvGraphicFramePr>
                  <a:graphicFrameLocks/>
                </p:cNvGraphicFramePr>
                <p:nvPr>
                  <p:extLst>
                    <p:ext uri="{D42A27DB-BD31-4B8C-83A1-F6EECF244321}">
                      <p14:modId xmlns:p14="http://schemas.microsoft.com/office/powerpoint/2010/main" val="1811789852"/>
                    </p:ext>
                  </p:extLst>
                </p:nvPr>
              </p:nvGraphicFramePr>
              <p:xfrm>
                <a:off x="5972256" y="448765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B848831A-1711-DBF3-556A-22043D3CACA0}"/>
                    </a:ext>
                  </a:extLst>
                </p:cNvPr>
                <p:cNvSpPr txBox="1"/>
                <p:nvPr/>
              </p:nvSpPr>
              <p:spPr>
                <a:xfrm>
                  <a:off x="5263085" y="4622582"/>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31" name="CaixaDeTexto 30">
                  <a:extLst>
                    <a:ext uri="{FF2B5EF4-FFF2-40B4-BE49-F238E27FC236}">
                      <a16:creationId xmlns:a16="http://schemas.microsoft.com/office/drawing/2014/main" id="{B848831A-1711-DBF3-556A-22043D3CACA0}"/>
                    </a:ext>
                  </a:extLst>
                </p:cNvPr>
                <p:cNvSpPr txBox="1">
                  <a:spLocks noRot="1" noChangeAspect="1" noMove="1" noResize="1" noEditPoints="1" noAdjustHandles="1" noChangeArrowheads="1" noChangeShapeType="1" noTextEdit="1"/>
                </p:cNvSpPr>
                <p:nvPr/>
              </p:nvSpPr>
              <p:spPr>
                <a:xfrm>
                  <a:off x="5263085" y="4622582"/>
                  <a:ext cx="578069" cy="461665"/>
                </a:xfrm>
                <a:prstGeom prst="rect">
                  <a:avLst/>
                </a:prstGeom>
                <a:blipFill>
                  <a:blip r:embed="rId3"/>
                  <a:stretch>
                    <a:fillRect b="-921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32" name="Tabela 4">
                  <a:extLst>
                    <a:ext uri="{FF2B5EF4-FFF2-40B4-BE49-F238E27FC236}">
                      <a16:creationId xmlns:a16="http://schemas.microsoft.com/office/drawing/2014/main" id="{78BC4BC6-6BCB-6168-D704-3B1DD7FCDA2D}"/>
                    </a:ext>
                  </a:extLst>
                </p:cNvPr>
                <p:cNvGraphicFramePr>
                  <a:graphicFrameLocks/>
                </p:cNvGraphicFramePr>
                <p:nvPr>
                  <p:extLst>
                    <p:ext uri="{D42A27DB-BD31-4B8C-83A1-F6EECF244321}">
                      <p14:modId xmlns:p14="http://schemas.microsoft.com/office/powerpoint/2010/main" val="3597541921"/>
                    </p:ext>
                  </p:extLst>
                </p:nvPr>
              </p:nvGraphicFramePr>
              <p:xfrm>
                <a:off x="7409109" y="4052372"/>
                <a:ext cx="1767280" cy="1651000"/>
              </p:xfrm>
              <a:graphic>
                <a:graphicData uri="http://schemas.openxmlformats.org/drawingml/2006/table">
                  <a:tbl>
                    <a:tblPr firstRow="1" bandRow="1">
                      <a:tableStyleId>{5C22544A-7EE6-4342-B048-85BDC9FD1C3A}</a:tableStyleId>
                    </a:tblPr>
                    <a:tblGrid>
                      <a:gridCol w="441820">
                        <a:extLst>
                          <a:ext uri="{9D8B030D-6E8A-4147-A177-3AD203B41FA5}">
                            <a16:colId xmlns:a16="http://schemas.microsoft.com/office/drawing/2014/main" val="1166939837"/>
                          </a:ext>
                        </a:extLst>
                      </a:gridCol>
                      <a:gridCol w="441820">
                        <a:extLst>
                          <a:ext uri="{9D8B030D-6E8A-4147-A177-3AD203B41FA5}">
                            <a16:colId xmlns:a16="http://schemas.microsoft.com/office/drawing/2014/main" val="3650072185"/>
                          </a:ext>
                        </a:extLst>
                      </a:gridCol>
                      <a:gridCol w="441820">
                        <a:extLst>
                          <a:ext uri="{9D8B030D-6E8A-4147-A177-3AD203B41FA5}">
                            <a16:colId xmlns:a16="http://schemas.microsoft.com/office/drawing/2014/main" val="3646872024"/>
                          </a:ext>
                        </a:extLst>
                      </a:gridCol>
                      <a:gridCol w="441820">
                        <a:extLst>
                          <a:ext uri="{9D8B030D-6E8A-4147-A177-3AD203B41FA5}">
                            <a16:colId xmlns:a16="http://schemas.microsoft.com/office/drawing/2014/main" val="3619575913"/>
                          </a:ext>
                        </a:extLst>
                      </a:gridCol>
                    </a:tblGrid>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96312944"/>
                        </a:ext>
                      </a:extLst>
                    </a:tr>
                    <a:tr h="41275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412750">
                      <a:tc>
                        <a:txBody>
                          <a:bodyPr/>
                          <a:lstStyle/>
                          <a:p>
                            <a:pPr algn="ctr"/>
                            <a:r>
                              <a:rPr lang="pt-BR" b="0" dirty="0">
                                <a:solidFill>
                                  <a:schemeClr val="tx1"/>
                                </a:solidFill>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22169473"/>
                        </a:ext>
                      </a:extLst>
                    </a:tr>
                    <a:tr h="41275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53280064"/>
                        </a:ext>
                      </a:extLst>
                    </a:tr>
                  </a:tbl>
                </a:graphicData>
              </a:graphic>
            </p:graphicFrame>
          </mc:Choice>
          <mc:Fallback xmlns="">
            <p:graphicFrame>
              <p:nvGraphicFramePr>
                <p:cNvPr id="32" name="Tabela 4">
                  <a:extLst>
                    <a:ext uri="{FF2B5EF4-FFF2-40B4-BE49-F238E27FC236}">
                      <a16:creationId xmlns:a16="http://schemas.microsoft.com/office/drawing/2014/main" id="{78BC4BC6-6BCB-6168-D704-3B1DD7FCDA2D}"/>
                    </a:ext>
                  </a:extLst>
                </p:cNvPr>
                <p:cNvGraphicFramePr>
                  <a:graphicFrameLocks/>
                </p:cNvGraphicFramePr>
                <p:nvPr>
                  <p:extLst>
                    <p:ext uri="{D42A27DB-BD31-4B8C-83A1-F6EECF244321}">
                      <p14:modId xmlns:p14="http://schemas.microsoft.com/office/powerpoint/2010/main" val="3597541921"/>
                    </p:ext>
                  </p:extLst>
                </p:nvPr>
              </p:nvGraphicFramePr>
              <p:xfrm>
                <a:off x="7409109" y="4052372"/>
                <a:ext cx="1767280" cy="1651000"/>
              </p:xfrm>
              <a:graphic>
                <a:graphicData uri="http://schemas.openxmlformats.org/drawingml/2006/table">
                  <a:tbl>
                    <a:tblPr firstRow="1" bandRow="1">
                      <a:tableStyleId>{5C22544A-7EE6-4342-B048-85BDC9FD1C3A}</a:tableStyleId>
                    </a:tblPr>
                    <a:tblGrid>
                      <a:gridCol w="441820">
                        <a:extLst>
                          <a:ext uri="{9D8B030D-6E8A-4147-A177-3AD203B41FA5}">
                            <a16:colId xmlns:a16="http://schemas.microsoft.com/office/drawing/2014/main" val="1166939837"/>
                          </a:ext>
                        </a:extLst>
                      </a:gridCol>
                      <a:gridCol w="441820">
                        <a:extLst>
                          <a:ext uri="{9D8B030D-6E8A-4147-A177-3AD203B41FA5}">
                            <a16:colId xmlns:a16="http://schemas.microsoft.com/office/drawing/2014/main" val="3650072185"/>
                          </a:ext>
                        </a:extLst>
                      </a:gridCol>
                      <a:gridCol w="441820">
                        <a:extLst>
                          <a:ext uri="{9D8B030D-6E8A-4147-A177-3AD203B41FA5}">
                            <a16:colId xmlns:a16="http://schemas.microsoft.com/office/drawing/2014/main" val="3646872024"/>
                          </a:ext>
                        </a:extLst>
                      </a:gridCol>
                      <a:gridCol w="441820">
                        <a:extLst>
                          <a:ext uri="{9D8B030D-6E8A-4147-A177-3AD203B41FA5}">
                            <a16:colId xmlns:a16="http://schemas.microsoft.com/office/drawing/2014/main" val="3619575913"/>
                          </a:ext>
                        </a:extLst>
                      </a:gridCol>
                    </a:tblGrid>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96312944"/>
                        </a:ext>
                      </a:extLst>
                    </a:tr>
                    <a:tr h="41275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412750">
                      <a:tc>
                        <a:txBody>
                          <a:bodyPr/>
                          <a:lstStyle/>
                          <a:p>
                            <a:pPr algn="ctr"/>
                            <a:r>
                              <a:rPr lang="pt-BR" b="0" dirty="0">
                                <a:solidFill>
                                  <a:schemeClr val="tx1"/>
                                </a:solidFill>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22169473"/>
                        </a:ext>
                      </a:extLst>
                    </a:tr>
                    <a:tr h="41275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53280064"/>
                        </a:ext>
                      </a:extLst>
                    </a:tr>
                  </a:tbl>
                </a:graphicData>
              </a:graphic>
            </p:graphicFrame>
          </mc:Fallback>
        </mc:AlternateContent>
        <mc:AlternateContent xmlns:mc="http://schemas.openxmlformats.org/markup-compatibility/2006" xmlns:a14="http://schemas.microsoft.com/office/drawing/2010/main">
          <mc:Choice Requires="a14">
            <p:sp>
              <p:nvSpPr>
                <p:cNvPr id="33" name="CaixaDeTexto 32">
                  <a:extLst>
                    <a:ext uri="{FF2B5EF4-FFF2-40B4-BE49-F238E27FC236}">
                      <a16:creationId xmlns:a16="http://schemas.microsoft.com/office/drawing/2014/main" id="{267F1B03-A25D-0156-1A7A-08B9540093D5}"/>
                    </a:ext>
                  </a:extLst>
                </p:cNvPr>
                <p:cNvSpPr txBox="1"/>
                <p:nvPr/>
              </p:nvSpPr>
              <p:spPr>
                <a:xfrm>
                  <a:off x="6831040" y="4622582"/>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33" name="CaixaDeTexto 32">
                  <a:extLst>
                    <a:ext uri="{FF2B5EF4-FFF2-40B4-BE49-F238E27FC236}">
                      <a16:creationId xmlns:a16="http://schemas.microsoft.com/office/drawing/2014/main" id="{267F1B03-A25D-0156-1A7A-08B9540093D5}"/>
                    </a:ext>
                  </a:extLst>
                </p:cNvPr>
                <p:cNvSpPr txBox="1">
                  <a:spLocks noRot="1" noChangeAspect="1" noMove="1" noResize="1" noEditPoints="1" noAdjustHandles="1" noChangeArrowheads="1" noChangeShapeType="1" noTextEdit="1"/>
                </p:cNvSpPr>
                <p:nvPr/>
              </p:nvSpPr>
              <p:spPr>
                <a:xfrm>
                  <a:off x="6831040" y="4622582"/>
                  <a:ext cx="578069" cy="523220"/>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CaixaDeTexto 33">
                  <a:extLst>
                    <a:ext uri="{FF2B5EF4-FFF2-40B4-BE49-F238E27FC236}">
                      <a16:creationId xmlns:a16="http://schemas.microsoft.com/office/drawing/2014/main" id="{CA1D3E5B-A8ED-B630-15C5-683930E325B2}"/>
                    </a:ext>
                  </a:extLst>
                </p:cNvPr>
                <p:cNvSpPr txBox="1"/>
                <p:nvPr/>
              </p:nvSpPr>
              <p:spPr>
                <a:xfrm>
                  <a:off x="5780141" y="5326788"/>
                  <a:ext cx="1243014" cy="646331"/>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2×2</m:t>
                        </m:r>
                      </m:oMath>
                    </m:oMathPara>
                  </a14:m>
                  <a:endParaRPr lang="pt-BR" dirty="0"/>
                </a:p>
                <a:p>
                  <a:pPr algn="ctr"/>
                  <a:r>
                    <a:rPr lang="pt-BR" i="1" dirty="0"/>
                    <a:t>stride</a:t>
                  </a:r>
                  <a:r>
                    <a:rPr lang="pt-BR" dirty="0"/>
                    <a:t> = 1</a:t>
                  </a:r>
                </a:p>
              </p:txBody>
            </p:sp>
          </mc:Choice>
          <mc:Fallback xmlns="">
            <p:sp>
              <p:nvSpPr>
                <p:cNvPr id="34" name="CaixaDeTexto 33">
                  <a:extLst>
                    <a:ext uri="{FF2B5EF4-FFF2-40B4-BE49-F238E27FC236}">
                      <a16:creationId xmlns:a16="http://schemas.microsoft.com/office/drawing/2014/main" id="{CA1D3E5B-A8ED-B630-15C5-683930E325B2}"/>
                    </a:ext>
                  </a:extLst>
                </p:cNvPr>
                <p:cNvSpPr txBox="1">
                  <a:spLocks noRot="1" noChangeAspect="1" noMove="1" noResize="1" noEditPoints="1" noAdjustHandles="1" noChangeArrowheads="1" noChangeShapeType="1" noTextEdit="1"/>
                </p:cNvSpPr>
                <p:nvPr/>
              </p:nvSpPr>
              <p:spPr>
                <a:xfrm>
                  <a:off x="5780141" y="5326788"/>
                  <a:ext cx="1243014" cy="646331"/>
                </a:xfrm>
                <a:prstGeom prst="rect">
                  <a:avLst/>
                </a:prstGeom>
                <a:blipFill>
                  <a:blip r:embed="rId5"/>
                  <a:stretch>
                    <a:fillRect b="-1415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3723775D-3345-AD3C-8DDB-DB4456ED92AA}"/>
                    </a:ext>
                  </a:extLst>
                </p:cNvPr>
                <p:cNvSpPr txBox="1"/>
                <p:nvPr/>
              </p:nvSpPr>
              <p:spPr>
                <a:xfrm>
                  <a:off x="7671242" y="5887939"/>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4×4</m:t>
                        </m:r>
                      </m:oMath>
                    </m:oMathPara>
                  </a14:m>
                  <a:endParaRPr lang="pt-BR" dirty="0"/>
                </a:p>
              </p:txBody>
            </p:sp>
          </mc:Choice>
          <mc:Fallback xmlns="">
            <p:sp>
              <p:nvSpPr>
                <p:cNvPr id="35" name="CaixaDeTexto 34">
                  <a:extLst>
                    <a:ext uri="{FF2B5EF4-FFF2-40B4-BE49-F238E27FC236}">
                      <a16:creationId xmlns:a16="http://schemas.microsoft.com/office/drawing/2014/main" id="{3723775D-3345-AD3C-8DDB-DB4456ED92AA}"/>
                    </a:ext>
                  </a:extLst>
                </p:cNvPr>
                <p:cNvSpPr txBox="1">
                  <a:spLocks noRot="1" noChangeAspect="1" noMove="1" noResize="1" noEditPoints="1" noAdjustHandles="1" noChangeArrowheads="1" noChangeShapeType="1" noTextEdit="1"/>
                </p:cNvSpPr>
                <p:nvPr/>
              </p:nvSpPr>
              <p:spPr>
                <a:xfrm>
                  <a:off x="7671242" y="5887939"/>
                  <a:ext cx="1243014" cy="369332"/>
                </a:xfrm>
                <a:prstGeom prst="rect">
                  <a:avLst/>
                </a:prstGeom>
                <a:blipFill>
                  <a:blip r:embed="rId6"/>
                  <a:stretch>
                    <a:fillRect/>
                  </a:stretch>
                </a:blipFill>
              </p:spPr>
              <p:txBody>
                <a:bodyPr/>
                <a:lstStyle/>
                <a:p>
                  <a:r>
                    <a:rPr lang="pt-BR">
                      <a:noFill/>
                    </a:rPr>
                    <a:t> </a:t>
                  </a:r>
                </a:p>
              </p:txBody>
            </p:sp>
          </mc:Fallback>
        </mc:AlternateContent>
        <p:sp>
          <p:nvSpPr>
            <p:cNvPr id="36" name="CaixaDeTexto 35">
              <a:extLst>
                <a:ext uri="{FF2B5EF4-FFF2-40B4-BE49-F238E27FC236}">
                  <a16:creationId xmlns:a16="http://schemas.microsoft.com/office/drawing/2014/main" id="{8761D55B-1299-D1C9-5A57-06AB21771704}"/>
                </a:ext>
              </a:extLst>
            </p:cNvPr>
            <p:cNvSpPr txBox="1"/>
            <p:nvPr/>
          </p:nvSpPr>
          <p:spPr>
            <a:xfrm>
              <a:off x="3084120" y="3465022"/>
              <a:ext cx="2064665" cy="369332"/>
            </a:xfrm>
            <a:prstGeom prst="rect">
              <a:avLst/>
            </a:prstGeom>
            <a:noFill/>
          </p:spPr>
          <p:txBody>
            <a:bodyPr wrap="square" rtlCol="0">
              <a:spAutoFit/>
            </a:bodyPr>
            <a:lstStyle/>
            <a:p>
              <a:pPr algn="ctr"/>
              <a:r>
                <a:rPr lang="pt-BR" dirty="0"/>
                <a:t>Input</a:t>
              </a:r>
            </a:p>
          </p:txBody>
        </p:sp>
        <p:sp>
          <p:nvSpPr>
            <p:cNvPr id="37" name="CaixaDeTexto 36">
              <a:extLst>
                <a:ext uri="{FF2B5EF4-FFF2-40B4-BE49-F238E27FC236}">
                  <a16:creationId xmlns:a16="http://schemas.microsoft.com/office/drawing/2014/main" id="{0B61D4FE-F4F5-6FE7-AFC7-7D15F8311F97}"/>
                </a:ext>
              </a:extLst>
            </p:cNvPr>
            <p:cNvSpPr txBox="1"/>
            <p:nvPr/>
          </p:nvSpPr>
          <p:spPr>
            <a:xfrm>
              <a:off x="5773932" y="3476665"/>
              <a:ext cx="1196647" cy="369332"/>
            </a:xfrm>
            <a:prstGeom prst="rect">
              <a:avLst/>
            </a:prstGeom>
            <a:noFill/>
          </p:spPr>
          <p:txBody>
            <a:bodyPr wrap="square" rtlCol="0">
              <a:spAutoFit/>
            </a:bodyPr>
            <a:lstStyle/>
            <a:p>
              <a:pPr algn="ctr"/>
              <a:r>
                <a:rPr lang="pt-BR" dirty="0"/>
                <a:t>Kernel</a:t>
              </a:r>
            </a:p>
          </p:txBody>
        </p:sp>
        <p:sp>
          <p:nvSpPr>
            <p:cNvPr id="38" name="CaixaDeTexto 37">
              <a:extLst>
                <a:ext uri="{FF2B5EF4-FFF2-40B4-BE49-F238E27FC236}">
                  <a16:creationId xmlns:a16="http://schemas.microsoft.com/office/drawing/2014/main" id="{75878AAC-FDB8-E5C2-0FBB-866FC4234616}"/>
                </a:ext>
              </a:extLst>
            </p:cNvPr>
            <p:cNvSpPr txBox="1"/>
            <p:nvPr/>
          </p:nvSpPr>
          <p:spPr>
            <a:xfrm>
              <a:off x="7409109" y="3465022"/>
              <a:ext cx="1767280" cy="369332"/>
            </a:xfrm>
            <a:prstGeom prst="rect">
              <a:avLst/>
            </a:prstGeom>
            <a:noFill/>
          </p:spPr>
          <p:txBody>
            <a:bodyPr wrap="square" rtlCol="0">
              <a:spAutoFit/>
            </a:bodyPr>
            <a:lstStyle/>
            <a:p>
              <a:pPr algn="ctr"/>
              <a:r>
                <a:rPr lang="pt-BR" dirty="0"/>
                <a:t>Output</a:t>
              </a:r>
            </a:p>
          </p:txBody>
        </p:sp>
      </p:grpSp>
    </p:spTree>
    <p:extLst>
      <p:ext uri="{BB962C8B-B14F-4D97-AF65-F5344CB8AC3E}">
        <p14:creationId xmlns:p14="http://schemas.microsoft.com/office/powerpoint/2010/main" val="28476397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Agrupar 7">
            <a:extLst>
              <a:ext uri="{FF2B5EF4-FFF2-40B4-BE49-F238E27FC236}">
                <a16:creationId xmlns:a16="http://schemas.microsoft.com/office/drawing/2014/main" id="{D7DBE2B9-C1A5-65AD-9DBF-C363DBABEFEA}"/>
              </a:ext>
            </a:extLst>
          </p:cNvPr>
          <p:cNvGrpSpPr/>
          <p:nvPr/>
        </p:nvGrpSpPr>
        <p:grpSpPr>
          <a:xfrm>
            <a:off x="2895584" y="2043791"/>
            <a:ext cx="4608379" cy="2815462"/>
            <a:chOff x="2895584" y="2043791"/>
            <a:chExt cx="4608379" cy="2815462"/>
          </a:xfrm>
        </p:grpSpPr>
        <mc:AlternateContent xmlns:mc="http://schemas.openxmlformats.org/markup-compatibility/2006">
          <mc:Choice xmlns:a14="http://schemas.microsoft.com/office/drawing/2010/main" Requires="a14">
            <p:graphicFrame>
              <p:nvGraphicFramePr>
                <p:cNvPr id="27" name="Tabela 4">
                  <a:extLst>
                    <a:ext uri="{FF2B5EF4-FFF2-40B4-BE49-F238E27FC236}">
                      <a16:creationId xmlns:a16="http://schemas.microsoft.com/office/drawing/2014/main" id="{E59D7380-256A-CF5D-BA19-92C1700894B7}"/>
                    </a:ext>
                  </a:extLst>
                </p:cNvPr>
                <p:cNvGraphicFramePr>
                  <a:graphicFrameLocks/>
                </p:cNvGraphicFramePr>
                <p:nvPr>
                  <p:extLst>
                    <p:ext uri="{D42A27DB-BD31-4B8C-83A1-F6EECF244321}">
                      <p14:modId xmlns:p14="http://schemas.microsoft.com/office/powerpoint/2010/main" val="3566198502"/>
                    </p:ext>
                  </p:extLst>
                </p:nvPr>
              </p:nvGraphicFramePr>
              <p:xfrm>
                <a:off x="2895584" y="2413123"/>
                <a:ext cx="1238799" cy="1238250"/>
              </p:xfrm>
              <a:graphic>
                <a:graphicData uri="http://schemas.openxmlformats.org/drawingml/2006/table">
                  <a:tbl>
                    <a:tblPr firstRow="1" bandRow="1">
                      <a:tableStyleId>{5C22544A-7EE6-4342-B048-85BDC9FD1C3A}</a:tableStyleId>
                    </a:tblPr>
                    <a:tblGrid>
                      <a:gridCol w="412933">
                        <a:extLst>
                          <a:ext uri="{9D8B030D-6E8A-4147-A177-3AD203B41FA5}">
                            <a16:colId xmlns:a16="http://schemas.microsoft.com/office/drawing/2014/main" val="3650072185"/>
                          </a:ext>
                        </a:extLst>
                      </a:gridCol>
                      <a:gridCol w="412933">
                        <a:extLst>
                          <a:ext uri="{9D8B030D-6E8A-4147-A177-3AD203B41FA5}">
                            <a16:colId xmlns:a16="http://schemas.microsoft.com/office/drawing/2014/main" val="3646872024"/>
                          </a:ext>
                        </a:extLst>
                      </a:gridCol>
                      <a:gridCol w="412933">
                        <a:extLst>
                          <a:ext uri="{9D8B030D-6E8A-4147-A177-3AD203B41FA5}">
                            <a16:colId xmlns:a16="http://schemas.microsoft.com/office/drawing/2014/main" val="1992468736"/>
                          </a:ext>
                        </a:extLst>
                      </a:gridCol>
                    </a:tblGrid>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41275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22169473"/>
                        </a:ext>
                      </a:extLst>
                    </a:tr>
                    <a:tr h="41275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p:graphicFrame>
              <p:nvGraphicFramePr>
                <p:cNvPr id="27" name="Tabela 4">
                  <a:extLst>
                    <a:ext uri="{FF2B5EF4-FFF2-40B4-BE49-F238E27FC236}">
                      <a16:creationId xmlns:a16="http://schemas.microsoft.com/office/drawing/2014/main" id="{E59D7380-256A-CF5D-BA19-92C1700894B7}"/>
                    </a:ext>
                  </a:extLst>
                </p:cNvPr>
                <p:cNvGraphicFramePr>
                  <a:graphicFrameLocks/>
                </p:cNvGraphicFramePr>
                <p:nvPr>
                  <p:extLst>
                    <p:ext uri="{D42A27DB-BD31-4B8C-83A1-F6EECF244321}">
                      <p14:modId xmlns:p14="http://schemas.microsoft.com/office/powerpoint/2010/main" val="3566198502"/>
                    </p:ext>
                  </p:extLst>
                </p:nvPr>
              </p:nvGraphicFramePr>
              <p:xfrm>
                <a:off x="2895584" y="2413123"/>
                <a:ext cx="1238799" cy="1238250"/>
              </p:xfrm>
              <a:graphic>
                <a:graphicData uri="http://schemas.openxmlformats.org/drawingml/2006/table">
                  <a:tbl>
                    <a:tblPr firstRow="1" bandRow="1">
                      <a:tableStyleId>{5C22544A-7EE6-4342-B048-85BDC9FD1C3A}</a:tableStyleId>
                    </a:tblPr>
                    <a:tblGrid>
                      <a:gridCol w="412933">
                        <a:extLst>
                          <a:ext uri="{9D8B030D-6E8A-4147-A177-3AD203B41FA5}">
                            <a16:colId xmlns:a16="http://schemas.microsoft.com/office/drawing/2014/main" val="3650072185"/>
                          </a:ext>
                        </a:extLst>
                      </a:gridCol>
                      <a:gridCol w="412933">
                        <a:extLst>
                          <a:ext uri="{9D8B030D-6E8A-4147-A177-3AD203B41FA5}">
                            <a16:colId xmlns:a16="http://schemas.microsoft.com/office/drawing/2014/main" val="3646872024"/>
                          </a:ext>
                        </a:extLst>
                      </a:gridCol>
                      <a:gridCol w="412933">
                        <a:extLst>
                          <a:ext uri="{9D8B030D-6E8A-4147-A177-3AD203B41FA5}">
                            <a16:colId xmlns:a16="http://schemas.microsoft.com/office/drawing/2014/main" val="1992468736"/>
                          </a:ext>
                        </a:extLst>
                      </a:gridCol>
                    </a:tblGrid>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41275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22169473"/>
                        </a:ext>
                      </a:extLst>
                    </a:tr>
                    <a:tr h="41275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mc:Choice xmlns:a14="http://schemas.microsoft.com/office/drawing/2010/main" Requires="a14">
            <p:sp>
              <p:nvSpPr>
                <p:cNvPr id="28" name="CaixaDeTexto 27">
                  <a:extLst>
                    <a:ext uri="{FF2B5EF4-FFF2-40B4-BE49-F238E27FC236}">
                      <a16:creationId xmlns:a16="http://schemas.microsoft.com/office/drawing/2014/main" id="{2EED2461-2706-7478-1493-A36EC44E1C8E}"/>
                    </a:ext>
                  </a:extLst>
                </p:cNvPr>
                <p:cNvSpPr txBox="1"/>
                <p:nvPr/>
              </p:nvSpPr>
              <p:spPr>
                <a:xfrm>
                  <a:off x="2895584" y="3651373"/>
                  <a:ext cx="1238799" cy="36933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ea typeface="Cambria Math" panose="02040503050406030204" pitchFamily="18" charset="0"/>
                          </a:rPr>
                          <m:t>3</m:t>
                        </m:r>
                        <m:r>
                          <a:rPr lang="pt-BR" b="0" i="1" smtClean="0">
                            <a:latin typeface="Cambria Math" panose="02040503050406030204" pitchFamily="18" charset="0"/>
                            <a:ea typeface="Cambria Math" panose="02040503050406030204" pitchFamily="18" charset="0"/>
                          </a:rPr>
                          <m:t>×3</m:t>
                        </m:r>
                      </m:oMath>
                    </m:oMathPara>
                  </a14:m>
                  <a:endParaRPr lang="pt-BR" dirty="0"/>
                </a:p>
              </p:txBody>
            </p:sp>
          </mc:Choice>
          <mc:Fallback>
            <p:sp>
              <p:nvSpPr>
                <p:cNvPr id="28" name="CaixaDeTexto 27">
                  <a:extLst>
                    <a:ext uri="{FF2B5EF4-FFF2-40B4-BE49-F238E27FC236}">
                      <a16:creationId xmlns:a16="http://schemas.microsoft.com/office/drawing/2014/main" id="{2EED2461-2706-7478-1493-A36EC44E1C8E}"/>
                    </a:ext>
                  </a:extLst>
                </p:cNvPr>
                <p:cNvSpPr txBox="1">
                  <a:spLocks noRot="1" noChangeAspect="1" noMove="1" noResize="1" noEditPoints="1" noAdjustHandles="1" noChangeArrowheads="1" noChangeShapeType="1" noTextEdit="1"/>
                </p:cNvSpPr>
                <p:nvPr/>
              </p:nvSpPr>
              <p:spPr>
                <a:xfrm>
                  <a:off x="2895584" y="3651373"/>
                  <a:ext cx="1238799" cy="369332"/>
                </a:xfrm>
                <a:prstGeom prst="rect">
                  <a:avLst/>
                </a:prstGeom>
                <a:blipFill>
                  <a:blip r:embed="rId2"/>
                  <a:stretch>
                    <a:fillRect/>
                  </a:stretch>
                </a:blipFill>
              </p:spPr>
              <p:txBody>
                <a:bodyPr/>
                <a:lstStyle/>
                <a:p>
                  <a:r>
                    <a:rPr lang="pt-BR">
                      <a:noFill/>
                    </a:rPr>
                    <a:t> </a:t>
                  </a:r>
                </a:p>
              </p:txBody>
            </p:sp>
          </mc:Fallback>
        </mc:AlternateContent>
        <p:sp>
          <p:nvSpPr>
            <p:cNvPr id="36" name="CaixaDeTexto 35">
              <a:extLst>
                <a:ext uri="{FF2B5EF4-FFF2-40B4-BE49-F238E27FC236}">
                  <a16:creationId xmlns:a16="http://schemas.microsoft.com/office/drawing/2014/main" id="{8761D55B-1299-D1C9-5A57-06AB21771704}"/>
                </a:ext>
              </a:extLst>
            </p:cNvPr>
            <p:cNvSpPr txBox="1"/>
            <p:nvPr/>
          </p:nvSpPr>
          <p:spPr>
            <a:xfrm>
              <a:off x="2895584" y="2043791"/>
              <a:ext cx="1238799" cy="369332"/>
            </a:xfrm>
            <a:prstGeom prst="rect">
              <a:avLst/>
            </a:prstGeom>
            <a:noFill/>
          </p:spPr>
          <p:txBody>
            <a:bodyPr wrap="square" rtlCol="0">
              <a:spAutoFit/>
            </a:bodyPr>
            <a:lstStyle/>
            <a:p>
              <a:pPr algn="ctr"/>
              <a:r>
                <a:rPr lang="pt-BR" dirty="0"/>
                <a:t>Input</a:t>
              </a:r>
            </a:p>
          </p:txBody>
        </p:sp>
        <mc:AlternateContent xmlns:mc="http://schemas.openxmlformats.org/markup-compatibility/2006">
          <mc:Choice xmlns:a14="http://schemas.microsoft.com/office/drawing/2010/main" Requires="a14">
            <p:graphicFrame>
              <p:nvGraphicFramePr>
                <p:cNvPr id="2" name="Tabela 4">
                  <a:extLst>
                    <a:ext uri="{FF2B5EF4-FFF2-40B4-BE49-F238E27FC236}">
                      <a16:creationId xmlns:a16="http://schemas.microsoft.com/office/drawing/2014/main" id="{8F5E6067-17D2-2358-8F2B-D86EBF51D40E}"/>
                    </a:ext>
                  </a:extLst>
                </p:cNvPr>
                <p:cNvGraphicFramePr>
                  <a:graphicFrameLocks/>
                </p:cNvGraphicFramePr>
                <p:nvPr>
                  <p:extLst>
                    <p:ext uri="{D42A27DB-BD31-4B8C-83A1-F6EECF244321}">
                      <p14:modId xmlns:p14="http://schemas.microsoft.com/office/powerpoint/2010/main" val="2812824573"/>
                    </p:ext>
                  </p:extLst>
                </p:nvPr>
              </p:nvGraphicFramePr>
              <p:xfrm>
                <a:off x="5439298" y="2149172"/>
                <a:ext cx="2064665" cy="2063750"/>
              </p:xfrm>
              <a:graphic>
                <a:graphicData uri="http://schemas.openxmlformats.org/drawingml/2006/table">
                  <a:tbl>
                    <a:tblPr firstRow="1" bandRow="1">
                      <a:tableStyleId>{5C22544A-7EE6-4342-B048-85BDC9FD1C3A}</a:tableStyleId>
                    </a:tblPr>
                    <a:tblGrid>
                      <a:gridCol w="412933">
                        <a:extLst>
                          <a:ext uri="{9D8B030D-6E8A-4147-A177-3AD203B41FA5}">
                            <a16:colId xmlns:a16="http://schemas.microsoft.com/office/drawing/2014/main" val="1166939837"/>
                          </a:ext>
                        </a:extLst>
                      </a:gridCol>
                      <a:gridCol w="412933">
                        <a:extLst>
                          <a:ext uri="{9D8B030D-6E8A-4147-A177-3AD203B41FA5}">
                            <a16:colId xmlns:a16="http://schemas.microsoft.com/office/drawing/2014/main" val="3650072185"/>
                          </a:ext>
                        </a:extLst>
                      </a:gridCol>
                      <a:gridCol w="412933">
                        <a:extLst>
                          <a:ext uri="{9D8B030D-6E8A-4147-A177-3AD203B41FA5}">
                            <a16:colId xmlns:a16="http://schemas.microsoft.com/office/drawing/2014/main" val="3646872024"/>
                          </a:ext>
                        </a:extLst>
                      </a:gridCol>
                      <a:gridCol w="412933">
                        <a:extLst>
                          <a:ext uri="{9D8B030D-6E8A-4147-A177-3AD203B41FA5}">
                            <a16:colId xmlns:a16="http://schemas.microsoft.com/office/drawing/2014/main" val="1992468736"/>
                          </a:ext>
                        </a:extLst>
                      </a:gridCol>
                      <a:gridCol w="412933">
                        <a:extLst>
                          <a:ext uri="{9D8B030D-6E8A-4147-A177-3AD203B41FA5}">
                            <a16:colId xmlns:a16="http://schemas.microsoft.com/office/drawing/2014/main" val="3619575913"/>
                          </a:ext>
                        </a:extLst>
                      </a:gridCol>
                    </a:tblGrid>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496312944"/>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823648222"/>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4122169473"/>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505587699"/>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253280064"/>
                        </a:ext>
                      </a:extLst>
                    </a:tr>
                  </a:tbl>
                </a:graphicData>
              </a:graphic>
            </p:graphicFrame>
          </mc:Choice>
          <mc:Fallback>
            <p:graphicFrame>
              <p:nvGraphicFramePr>
                <p:cNvPr id="2" name="Tabela 4">
                  <a:extLst>
                    <a:ext uri="{FF2B5EF4-FFF2-40B4-BE49-F238E27FC236}">
                      <a16:creationId xmlns:a16="http://schemas.microsoft.com/office/drawing/2014/main" id="{8F5E6067-17D2-2358-8F2B-D86EBF51D40E}"/>
                    </a:ext>
                  </a:extLst>
                </p:cNvPr>
                <p:cNvGraphicFramePr>
                  <a:graphicFrameLocks/>
                </p:cNvGraphicFramePr>
                <p:nvPr>
                  <p:extLst>
                    <p:ext uri="{D42A27DB-BD31-4B8C-83A1-F6EECF244321}">
                      <p14:modId xmlns:p14="http://schemas.microsoft.com/office/powerpoint/2010/main" val="2812824573"/>
                    </p:ext>
                  </p:extLst>
                </p:nvPr>
              </p:nvGraphicFramePr>
              <p:xfrm>
                <a:off x="5439298" y="2149172"/>
                <a:ext cx="2064665" cy="2063750"/>
              </p:xfrm>
              <a:graphic>
                <a:graphicData uri="http://schemas.openxmlformats.org/drawingml/2006/table">
                  <a:tbl>
                    <a:tblPr firstRow="1" bandRow="1">
                      <a:tableStyleId>{5C22544A-7EE6-4342-B048-85BDC9FD1C3A}</a:tableStyleId>
                    </a:tblPr>
                    <a:tblGrid>
                      <a:gridCol w="412933">
                        <a:extLst>
                          <a:ext uri="{9D8B030D-6E8A-4147-A177-3AD203B41FA5}">
                            <a16:colId xmlns:a16="http://schemas.microsoft.com/office/drawing/2014/main" val="1166939837"/>
                          </a:ext>
                        </a:extLst>
                      </a:gridCol>
                      <a:gridCol w="412933">
                        <a:extLst>
                          <a:ext uri="{9D8B030D-6E8A-4147-A177-3AD203B41FA5}">
                            <a16:colId xmlns:a16="http://schemas.microsoft.com/office/drawing/2014/main" val="3650072185"/>
                          </a:ext>
                        </a:extLst>
                      </a:gridCol>
                      <a:gridCol w="412933">
                        <a:extLst>
                          <a:ext uri="{9D8B030D-6E8A-4147-A177-3AD203B41FA5}">
                            <a16:colId xmlns:a16="http://schemas.microsoft.com/office/drawing/2014/main" val="3646872024"/>
                          </a:ext>
                        </a:extLst>
                      </a:gridCol>
                      <a:gridCol w="412933">
                        <a:extLst>
                          <a:ext uri="{9D8B030D-6E8A-4147-A177-3AD203B41FA5}">
                            <a16:colId xmlns:a16="http://schemas.microsoft.com/office/drawing/2014/main" val="1992468736"/>
                          </a:ext>
                        </a:extLst>
                      </a:gridCol>
                      <a:gridCol w="412933">
                        <a:extLst>
                          <a:ext uri="{9D8B030D-6E8A-4147-A177-3AD203B41FA5}">
                            <a16:colId xmlns:a16="http://schemas.microsoft.com/office/drawing/2014/main" val="3619575913"/>
                          </a:ext>
                        </a:extLst>
                      </a:gridCol>
                    </a:tblGrid>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496312944"/>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823648222"/>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4122169473"/>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505587699"/>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253280064"/>
                        </a:ext>
                      </a:extLst>
                    </a:tr>
                  </a:tbl>
                </a:graphicData>
              </a:graphic>
            </p:graphicFrame>
          </mc:Fallback>
        </mc:AlternateContent>
        <p:sp>
          <p:nvSpPr>
            <p:cNvPr id="3" name="Seta: para a Direita 2">
              <a:extLst>
                <a:ext uri="{FF2B5EF4-FFF2-40B4-BE49-F238E27FC236}">
                  <a16:creationId xmlns:a16="http://schemas.microsoft.com/office/drawing/2014/main" id="{E1748487-EE3B-3658-52E4-86E2BF528992}"/>
                </a:ext>
              </a:extLst>
            </p:cNvPr>
            <p:cNvSpPr/>
            <p:nvPr/>
          </p:nvSpPr>
          <p:spPr>
            <a:xfrm>
              <a:off x="4318667" y="2928553"/>
              <a:ext cx="936347" cy="4784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17F2F409-F674-F5D4-F4AE-419E3673FD8C}"/>
                </a:ext>
              </a:extLst>
            </p:cNvPr>
            <p:cNvSpPr txBox="1"/>
            <p:nvPr/>
          </p:nvSpPr>
          <p:spPr>
            <a:xfrm>
              <a:off x="4318667" y="2559221"/>
              <a:ext cx="936347" cy="369332"/>
            </a:xfrm>
            <a:prstGeom prst="rect">
              <a:avLst/>
            </a:prstGeom>
            <a:noFill/>
          </p:spPr>
          <p:txBody>
            <a:bodyPr wrap="none" rtlCol="0">
              <a:spAutoFit/>
            </a:bodyPr>
            <a:lstStyle/>
            <a:p>
              <a:r>
                <a:rPr lang="pt-BR" dirty="0"/>
                <a:t>Padding</a:t>
              </a:r>
            </a:p>
          </p:txBody>
        </p:sp>
        <mc:AlternateContent xmlns:mc="http://schemas.openxmlformats.org/markup-compatibility/2006">
          <mc:Choice xmlns:a14="http://schemas.microsoft.com/office/drawing/2010/main" Requires="a14">
            <p:sp>
              <p:nvSpPr>
                <p:cNvPr id="5" name="CaixaDeTexto 4">
                  <a:extLst>
                    <a:ext uri="{FF2B5EF4-FFF2-40B4-BE49-F238E27FC236}">
                      <a16:creationId xmlns:a16="http://schemas.microsoft.com/office/drawing/2014/main" id="{3EAA65E5-4779-E5B7-B375-F5D0F2F99584}"/>
                    </a:ext>
                  </a:extLst>
                </p:cNvPr>
                <p:cNvSpPr txBox="1"/>
                <p:nvPr/>
              </p:nvSpPr>
              <p:spPr>
                <a:xfrm>
                  <a:off x="5439298" y="4212922"/>
                  <a:ext cx="2064665" cy="646331"/>
                </a:xfrm>
                <a:prstGeom prst="rect">
                  <a:avLst/>
                </a:prstGeom>
                <a:noFill/>
              </p:spPr>
              <p:txBody>
                <a:bodyPr wrap="square" rtlCol="0">
                  <a:spAutoFit/>
                </a:bodyPr>
                <a:lstStyle/>
                <a:p>
                  <a:pPr algn="ctr"/>
                  <a14:m>
                    <m:oMath xmlns:m="http://schemas.openxmlformats.org/officeDocument/2006/math">
                      <m:r>
                        <a:rPr lang="pt-BR" i="1" smtClean="0">
                          <a:latin typeface="Cambria Math" panose="02040503050406030204" pitchFamily="18" charset="0"/>
                          <a:ea typeface="Cambria Math" panose="02040503050406030204" pitchFamily="18" charset="0"/>
                        </a:rPr>
                        <m:t>3</m:t>
                      </m:r>
                      <m:r>
                        <a:rPr lang="pt-BR" b="0" i="1" smtClean="0">
                          <a:latin typeface="Cambria Math" panose="02040503050406030204" pitchFamily="18" charset="0"/>
                          <a:ea typeface="Cambria Math" panose="02040503050406030204" pitchFamily="18" charset="0"/>
                        </a:rPr>
                        <m:t>×3</m:t>
                      </m:r>
                    </m:oMath>
                  </a14:m>
                  <a:r>
                    <a:rPr lang="pt-BR" dirty="0"/>
                    <a:t> (orig.) </a:t>
                  </a:r>
                </a:p>
                <a:p>
                  <a:pPr algn="ctr"/>
                  <a:r>
                    <a:rPr lang="pt-BR" dirty="0"/>
                    <a:t>+ padding</a:t>
                  </a:r>
                </a:p>
              </p:txBody>
            </p:sp>
          </mc:Choice>
          <mc:Fallback>
            <p:sp>
              <p:nvSpPr>
                <p:cNvPr id="5" name="CaixaDeTexto 4">
                  <a:extLst>
                    <a:ext uri="{FF2B5EF4-FFF2-40B4-BE49-F238E27FC236}">
                      <a16:creationId xmlns:a16="http://schemas.microsoft.com/office/drawing/2014/main" id="{3EAA65E5-4779-E5B7-B375-F5D0F2F99584}"/>
                    </a:ext>
                  </a:extLst>
                </p:cNvPr>
                <p:cNvSpPr txBox="1">
                  <a:spLocks noRot="1" noChangeAspect="1" noMove="1" noResize="1" noEditPoints="1" noAdjustHandles="1" noChangeArrowheads="1" noChangeShapeType="1" noTextEdit="1"/>
                </p:cNvSpPr>
                <p:nvPr/>
              </p:nvSpPr>
              <p:spPr>
                <a:xfrm>
                  <a:off x="5439298" y="4212922"/>
                  <a:ext cx="2064665" cy="646331"/>
                </a:xfrm>
                <a:prstGeom prst="rect">
                  <a:avLst/>
                </a:prstGeom>
                <a:blipFill>
                  <a:blip r:embed="rId3"/>
                  <a:stretch>
                    <a:fillRect t="-4717" b="-14151"/>
                  </a:stretch>
                </a:blipFill>
              </p:spPr>
              <p:txBody>
                <a:bodyPr/>
                <a:lstStyle/>
                <a:p>
                  <a:r>
                    <a:rPr lang="pt-BR">
                      <a:noFill/>
                    </a:rPr>
                    <a:t> </a:t>
                  </a:r>
                </a:p>
              </p:txBody>
            </p:sp>
          </mc:Fallback>
        </mc:AlternateContent>
      </p:grpSp>
    </p:spTree>
    <p:extLst>
      <p:ext uri="{BB962C8B-B14F-4D97-AF65-F5344CB8AC3E}">
        <p14:creationId xmlns:p14="http://schemas.microsoft.com/office/powerpoint/2010/main" val="13877156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Agrupar 10">
            <a:extLst>
              <a:ext uri="{FF2B5EF4-FFF2-40B4-BE49-F238E27FC236}">
                <a16:creationId xmlns:a16="http://schemas.microsoft.com/office/drawing/2014/main" id="{48DD0C27-AC65-5F17-6083-15899F9E466F}"/>
              </a:ext>
            </a:extLst>
          </p:cNvPr>
          <p:cNvGrpSpPr/>
          <p:nvPr/>
        </p:nvGrpSpPr>
        <p:grpSpPr>
          <a:xfrm>
            <a:off x="1214765" y="1566807"/>
            <a:ext cx="10336094" cy="2276986"/>
            <a:chOff x="1214765" y="1566807"/>
            <a:chExt cx="10336094" cy="2276986"/>
          </a:xfrm>
        </p:grpSpPr>
        <p:pic>
          <p:nvPicPr>
            <p:cNvPr id="4" name="Imagem 3">
              <a:extLst>
                <a:ext uri="{FF2B5EF4-FFF2-40B4-BE49-F238E27FC236}">
                  <a16:creationId xmlns:a16="http://schemas.microsoft.com/office/drawing/2014/main" id="{12F01B1C-DE92-266A-A9F6-6A6A66790B44}"/>
                </a:ext>
              </a:extLst>
            </p:cNvPr>
            <p:cNvPicPr>
              <a:picLocks/>
            </p:cNvPicPr>
            <p:nvPr/>
          </p:nvPicPr>
          <p:blipFill>
            <a:blip r:embed="rId2"/>
            <a:stretch>
              <a:fillRect/>
            </a:stretch>
          </p:blipFill>
          <p:spPr>
            <a:xfrm>
              <a:off x="1214765" y="1569375"/>
              <a:ext cx="2276986" cy="2252613"/>
            </a:xfrm>
            <a:prstGeom prst="rect">
              <a:avLst/>
            </a:prstGeom>
          </p:spPr>
        </p:pic>
        <p:pic>
          <p:nvPicPr>
            <p:cNvPr id="5" name="Imagem 4">
              <a:extLst>
                <a:ext uri="{FF2B5EF4-FFF2-40B4-BE49-F238E27FC236}">
                  <a16:creationId xmlns:a16="http://schemas.microsoft.com/office/drawing/2014/main" id="{13BEDA39-0610-2EB1-C797-AE621BAD9C03}"/>
                </a:ext>
              </a:extLst>
            </p:cNvPr>
            <p:cNvPicPr>
              <a:picLocks noChangeAspect="1"/>
            </p:cNvPicPr>
            <p:nvPr/>
          </p:nvPicPr>
          <p:blipFill>
            <a:blip r:embed="rId3"/>
            <a:stretch>
              <a:fillRect/>
            </a:stretch>
          </p:blipFill>
          <p:spPr>
            <a:xfrm>
              <a:off x="4347118" y="1566807"/>
              <a:ext cx="2276986" cy="2276986"/>
            </a:xfrm>
            <a:prstGeom prst="rect">
              <a:avLst/>
            </a:prstGeom>
          </p:spPr>
        </p:pic>
        <p:pic>
          <p:nvPicPr>
            <p:cNvPr id="6" name="Imagem 5">
              <a:extLst>
                <a:ext uri="{FF2B5EF4-FFF2-40B4-BE49-F238E27FC236}">
                  <a16:creationId xmlns:a16="http://schemas.microsoft.com/office/drawing/2014/main" id="{8B217398-AC93-993B-F8E9-D5C7378E02D3}"/>
                </a:ext>
              </a:extLst>
            </p:cNvPr>
            <p:cNvPicPr>
              <a:picLocks/>
            </p:cNvPicPr>
            <p:nvPr/>
          </p:nvPicPr>
          <p:blipFill>
            <a:blip r:embed="rId4"/>
            <a:stretch>
              <a:fillRect/>
            </a:stretch>
          </p:blipFill>
          <p:spPr>
            <a:xfrm>
              <a:off x="7627304" y="1569375"/>
              <a:ext cx="2276986" cy="2252613"/>
            </a:xfrm>
            <a:prstGeom prst="rect">
              <a:avLst/>
            </a:prstGeom>
          </p:spPr>
        </p:pic>
        <p:sp>
          <p:nvSpPr>
            <p:cNvPr id="7" name="Sinal de Adição 6">
              <a:extLst>
                <a:ext uri="{FF2B5EF4-FFF2-40B4-BE49-F238E27FC236}">
                  <a16:creationId xmlns:a16="http://schemas.microsoft.com/office/drawing/2014/main" id="{6E756E8E-AFAF-CB82-5A00-121B4571DB78}"/>
                </a:ext>
              </a:extLst>
            </p:cNvPr>
            <p:cNvSpPr/>
            <p:nvPr/>
          </p:nvSpPr>
          <p:spPr>
            <a:xfrm>
              <a:off x="3692525" y="2495335"/>
              <a:ext cx="390417" cy="400692"/>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inal de Adição 7">
              <a:extLst>
                <a:ext uri="{FF2B5EF4-FFF2-40B4-BE49-F238E27FC236}">
                  <a16:creationId xmlns:a16="http://schemas.microsoft.com/office/drawing/2014/main" id="{6EA8C6B8-0AB5-CDD1-C74C-71D8176CFDDC}"/>
                </a:ext>
              </a:extLst>
            </p:cNvPr>
            <p:cNvSpPr/>
            <p:nvPr/>
          </p:nvSpPr>
          <p:spPr>
            <a:xfrm>
              <a:off x="6930495" y="2504954"/>
              <a:ext cx="390417" cy="400692"/>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Igual a 8">
              <a:extLst>
                <a:ext uri="{FF2B5EF4-FFF2-40B4-BE49-F238E27FC236}">
                  <a16:creationId xmlns:a16="http://schemas.microsoft.com/office/drawing/2014/main" id="{4C5374E4-751A-AD8F-E774-2811EC1BFCF1}"/>
                </a:ext>
              </a:extLst>
            </p:cNvPr>
            <p:cNvSpPr/>
            <p:nvPr/>
          </p:nvSpPr>
          <p:spPr>
            <a:xfrm>
              <a:off x="10042291" y="2546168"/>
              <a:ext cx="400692" cy="284814"/>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CaixaDeTexto 9">
              <a:extLst>
                <a:ext uri="{FF2B5EF4-FFF2-40B4-BE49-F238E27FC236}">
                  <a16:creationId xmlns:a16="http://schemas.microsoft.com/office/drawing/2014/main" id="{F8A6FEC9-4B86-D050-ABD4-9E742F9CC91D}"/>
                </a:ext>
              </a:extLst>
            </p:cNvPr>
            <p:cNvSpPr txBox="1"/>
            <p:nvPr/>
          </p:nvSpPr>
          <p:spPr>
            <a:xfrm>
              <a:off x="10442983" y="2495335"/>
              <a:ext cx="1107876" cy="369332"/>
            </a:xfrm>
            <a:prstGeom prst="rect">
              <a:avLst/>
            </a:prstGeom>
            <a:noFill/>
          </p:spPr>
          <p:txBody>
            <a:bodyPr wrap="square" rtlCol="0">
              <a:spAutoFit/>
            </a:bodyPr>
            <a:lstStyle/>
            <a:p>
              <a:pPr algn="ctr"/>
              <a:r>
                <a:rPr lang="pt-BR" b="1" dirty="0"/>
                <a:t>Humano</a:t>
              </a:r>
            </a:p>
          </p:txBody>
        </p:sp>
      </p:grpSp>
    </p:spTree>
    <p:extLst>
      <p:ext uri="{BB962C8B-B14F-4D97-AF65-F5344CB8AC3E}">
        <p14:creationId xmlns:p14="http://schemas.microsoft.com/office/powerpoint/2010/main" val="748071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B9476-4706-8E81-221F-E5040AB27D23}"/>
              </a:ext>
            </a:extLst>
          </p:cNvPr>
          <p:cNvSpPr>
            <a:spLocks noGrp="1"/>
          </p:cNvSpPr>
          <p:nvPr>
            <p:ph type="title"/>
          </p:nvPr>
        </p:nvSpPr>
        <p:spPr/>
        <p:txBody>
          <a:bodyPr/>
          <a:lstStyle/>
          <a:p>
            <a:r>
              <a:rPr lang="pt-BR" dirty="0"/>
              <a:t>Imagens simples e “comportadas”</a:t>
            </a:r>
          </a:p>
        </p:txBody>
      </p:sp>
      <p:sp>
        <p:nvSpPr>
          <p:cNvPr id="3" name="Espaço Reservado para Conteúdo 2">
            <a:extLst>
              <a:ext uri="{FF2B5EF4-FFF2-40B4-BE49-F238E27FC236}">
                <a16:creationId xmlns:a16="http://schemas.microsoft.com/office/drawing/2014/main" id="{3DB90306-31A3-7468-D521-F26B9341F612}"/>
              </a:ext>
            </a:extLst>
          </p:cNvPr>
          <p:cNvSpPr>
            <a:spLocks noGrp="1"/>
          </p:cNvSpPr>
          <p:nvPr>
            <p:ph idx="1"/>
          </p:nvPr>
        </p:nvSpPr>
        <p:spPr>
          <a:xfrm>
            <a:off x="6096000" y="1825624"/>
            <a:ext cx="5917324" cy="5032375"/>
          </a:xfrm>
        </p:spPr>
        <p:txBody>
          <a:bodyPr>
            <a:normAutofit/>
          </a:bodyPr>
          <a:lstStyle/>
          <a:p>
            <a:r>
              <a:rPr lang="pt-BR" dirty="0"/>
              <a:t>Até o momento, as imagens que usamos nos problemas de classificação eram bem simples e “comportadas”.</a:t>
            </a:r>
          </a:p>
          <a:p>
            <a:r>
              <a:rPr lang="pt-BR" dirty="0"/>
              <a:t>Eram </a:t>
            </a:r>
            <a:r>
              <a:rPr lang="pt-BR" b="1" i="1" dirty="0">
                <a:solidFill>
                  <a:srgbClr val="00B050"/>
                </a:solidFill>
              </a:rPr>
              <a:t>imagens bidimensionais em tons de cinza</a:t>
            </a:r>
            <a:r>
              <a:rPr lang="pt-BR" dirty="0"/>
              <a:t>, com objetos </a:t>
            </a:r>
            <a:r>
              <a:rPr lang="pt-BR" b="1" i="1" dirty="0"/>
              <a:t>centralizados</a:t>
            </a:r>
            <a:r>
              <a:rPr lang="pt-BR" dirty="0"/>
              <a:t>, </a:t>
            </a:r>
            <a:r>
              <a:rPr lang="pt-BR" b="1" i="1" dirty="0"/>
              <a:t>sem</a:t>
            </a:r>
            <a:r>
              <a:rPr lang="pt-BR" dirty="0"/>
              <a:t> muita </a:t>
            </a:r>
            <a:r>
              <a:rPr lang="pt-BR" b="1" i="1" dirty="0"/>
              <a:t>variação</a:t>
            </a:r>
            <a:r>
              <a:rPr lang="pt-BR" dirty="0"/>
              <a:t> em termos de </a:t>
            </a:r>
            <a:r>
              <a:rPr lang="pt-BR" b="1" i="1" dirty="0"/>
              <a:t>rotação</a:t>
            </a:r>
            <a:r>
              <a:rPr lang="pt-BR" dirty="0"/>
              <a:t>, </a:t>
            </a:r>
            <a:r>
              <a:rPr lang="pt-BR" b="1" i="1" dirty="0"/>
              <a:t>iluminação</a:t>
            </a:r>
            <a:r>
              <a:rPr lang="pt-BR" dirty="0"/>
              <a:t>, </a:t>
            </a:r>
            <a:r>
              <a:rPr lang="pt-BR" b="1" i="1" dirty="0"/>
              <a:t>escala</a:t>
            </a:r>
            <a:r>
              <a:rPr lang="pt-BR" dirty="0"/>
              <a:t>, com um </a:t>
            </a:r>
            <a:r>
              <a:rPr lang="pt-BR" b="1" i="1" dirty="0"/>
              <a:t>mesmo fundo</a:t>
            </a:r>
            <a:r>
              <a:rPr lang="pt-BR" dirty="0"/>
              <a:t>, </a:t>
            </a:r>
            <a:r>
              <a:rPr lang="pt-BR" b="1" i="1" dirty="0"/>
              <a:t>sem </a:t>
            </a:r>
            <a:r>
              <a:rPr lang="pt-BR" b="1" i="1" dirty="0">
                <a:effectLst/>
              </a:rPr>
              <a:t>oclusões</a:t>
            </a:r>
            <a:r>
              <a:rPr lang="pt-BR" b="0" i="0" dirty="0">
                <a:effectLst/>
              </a:rPr>
              <a:t> (i.e., partes do objeto obstruídas), </a:t>
            </a:r>
            <a:r>
              <a:rPr lang="pt-BR" dirty="0"/>
              <a:t>etc.</a:t>
            </a:r>
          </a:p>
        </p:txBody>
      </p:sp>
      <p:pic>
        <p:nvPicPr>
          <p:cNvPr id="5" name="Imagem 4">
            <a:extLst>
              <a:ext uri="{FF2B5EF4-FFF2-40B4-BE49-F238E27FC236}">
                <a16:creationId xmlns:a16="http://schemas.microsoft.com/office/drawing/2014/main" id="{E3CDC4BE-18F1-F196-DB89-42DF13D65A10}"/>
              </a:ext>
            </a:extLst>
          </p:cNvPr>
          <p:cNvPicPr>
            <a:picLocks noChangeAspect="1"/>
          </p:cNvPicPr>
          <p:nvPr/>
        </p:nvPicPr>
        <p:blipFill rotWithShape="1">
          <a:blip r:embed="rId3"/>
          <a:srcRect l="3436" t="2799"/>
          <a:stretch/>
        </p:blipFill>
        <p:spPr>
          <a:xfrm>
            <a:off x="364743" y="2120682"/>
            <a:ext cx="5310874" cy="4437883"/>
          </a:xfrm>
          <a:prstGeom prst="rect">
            <a:avLst/>
          </a:prstGeom>
        </p:spPr>
      </p:pic>
    </p:spTree>
    <p:extLst>
      <p:ext uri="{BB962C8B-B14F-4D97-AF65-F5344CB8AC3E}">
        <p14:creationId xmlns:p14="http://schemas.microsoft.com/office/powerpoint/2010/main" val="3861675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A951B7-26D0-12FA-7AE3-4CD59110067D}"/>
              </a:ext>
            </a:extLst>
          </p:cNvPr>
          <p:cNvSpPr>
            <a:spLocks noGrp="1"/>
          </p:cNvSpPr>
          <p:nvPr>
            <p:ph type="title"/>
          </p:nvPr>
        </p:nvSpPr>
        <p:spPr/>
        <p:txBody>
          <a:bodyPr/>
          <a:lstStyle/>
          <a:p>
            <a:r>
              <a:rPr lang="pt-BR" dirty="0"/>
              <a:t>Imagens complexas</a:t>
            </a:r>
          </a:p>
        </p:txBody>
      </p:sp>
      <p:sp>
        <p:nvSpPr>
          <p:cNvPr id="3" name="Espaço Reservado para Conteúdo 2">
            <a:extLst>
              <a:ext uri="{FF2B5EF4-FFF2-40B4-BE49-F238E27FC236}">
                <a16:creationId xmlns:a16="http://schemas.microsoft.com/office/drawing/2014/main" id="{8F5B0A49-A3CD-CFA0-C43A-88F829127E5D}"/>
              </a:ext>
            </a:extLst>
          </p:cNvPr>
          <p:cNvSpPr>
            <a:spLocks noGrp="1"/>
          </p:cNvSpPr>
          <p:nvPr>
            <p:ph idx="1"/>
          </p:nvPr>
        </p:nvSpPr>
        <p:spPr>
          <a:xfrm>
            <a:off x="5835721" y="1825624"/>
            <a:ext cx="6209135" cy="5032375"/>
          </a:xfrm>
        </p:spPr>
        <p:txBody>
          <a:bodyPr>
            <a:normAutofit/>
          </a:bodyPr>
          <a:lstStyle/>
          <a:p>
            <a:r>
              <a:rPr lang="pt-BR" dirty="0"/>
              <a:t>Mas e quando as imagens são mais complexas?</a:t>
            </a:r>
          </a:p>
          <a:p>
            <a:r>
              <a:rPr lang="pt-BR" dirty="0"/>
              <a:t>Com cores, resoluções variadas, objetos não centralizados, com variação em termos de rotação, iluminação, escala, diferentes fundos, </a:t>
            </a:r>
            <a:r>
              <a:rPr lang="pt-BR" b="0" i="0" dirty="0">
                <a:effectLst/>
              </a:rPr>
              <a:t>oclusões, </a:t>
            </a:r>
            <a:r>
              <a:rPr lang="pt-BR" dirty="0"/>
              <a:t>etc.</a:t>
            </a:r>
          </a:p>
          <a:p>
            <a:r>
              <a:rPr lang="pt-BR" dirty="0"/>
              <a:t>Por exemplo, e se quiséssemos classificar imagens de pessoas e cavalos?</a:t>
            </a:r>
          </a:p>
        </p:txBody>
      </p:sp>
      <p:pic>
        <p:nvPicPr>
          <p:cNvPr id="5" name="Imagem 4">
            <a:extLst>
              <a:ext uri="{FF2B5EF4-FFF2-40B4-BE49-F238E27FC236}">
                <a16:creationId xmlns:a16="http://schemas.microsoft.com/office/drawing/2014/main" id="{B90DEACD-FB99-FF37-8876-F0514CDC9E70}"/>
              </a:ext>
            </a:extLst>
          </p:cNvPr>
          <p:cNvPicPr>
            <a:picLocks noChangeAspect="1"/>
          </p:cNvPicPr>
          <p:nvPr/>
        </p:nvPicPr>
        <p:blipFill>
          <a:blip r:embed="rId2"/>
          <a:stretch>
            <a:fillRect/>
          </a:stretch>
        </p:blipFill>
        <p:spPr>
          <a:xfrm>
            <a:off x="299250" y="1825624"/>
            <a:ext cx="2385575" cy="2422036"/>
          </a:xfrm>
          <a:prstGeom prst="rect">
            <a:avLst/>
          </a:prstGeom>
        </p:spPr>
      </p:pic>
      <p:pic>
        <p:nvPicPr>
          <p:cNvPr id="7" name="Imagem 6">
            <a:extLst>
              <a:ext uri="{FF2B5EF4-FFF2-40B4-BE49-F238E27FC236}">
                <a16:creationId xmlns:a16="http://schemas.microsoft.com/office/drawing/2014/main" id="{87D9D255-6733-0D61-095D-FE93735462D8}"/>
              </a:ext>
            </a:extLst>
          </p:cNvPr>
          <p:cNvPicPr>
            <a:picLocks noChangeAspect="1"/>
          </p:cNvPicPr>
          <p:nvPr/>
        </p:nvPicPr>
        <p:blipFill>
          <a:blip r:embed="rId3"/>
          <a:stretch>
            <a:fillRect/>
          </a:stretch>
        </p:blipFill>
        <p:spPr>
          <a:xfrm>
            <a:off x="2857863" y="4247660"/>
            <a:ext cx="2432590" cy="2422037"/>
          </a:xfrm>
          <a:prstGeom prst="rect">
            <a:avLst/>
          </a:prstGeom>
        </p:spPr>
      </p:pic>
    </p:spTree>
    <p:extLst>
      <p:ext uri="{BB962C8B-B14F-4D97-AF65-F5344CB8AC3E}">
        <p14:creationId xmlns:p14="http://schemas.microsoft.com/office/powerpoint/2010/main" val="904574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A951B7-26D0-12FA-7AE3-4CD59110067D}"/>
              </a:ext>
            </a:extLst>
          </p:cNvPr>
          <p:cNvSpPr>
            <a:spLocks noGrp="1"/>
          </p:cNvSpPr>
          <p:nvPr>
            <p:ph type="title"/>
          </p:nvPr>
        </p:nvSpPr>
        <p:spPr/>
        <p:txBody>
          <a:bodyPr/>
          <a:lstStyle/>
          <a:p>
            <a:r>
              <a:rPr lang="pt-BR" dirty="0"/>
              <a:t>Imagens complexas</a:t>
            </a:r>
          </a:p>
        </p:txBody>
      </p:sp>
      <p:sp>
        <p:nvSpPr>
          <p:cNvPr id="3" name="Espaço Reservado para Conteúdo 2">
            <a:extLst>
              <a:ext uri="{FF2B5EF4-FFF2-40B4-BE49-F238E27FC236}">
                <a16:creationId xmlns:a16="http://schemas.microsoft.com/office/drawing/2014/main" id="{8F5B0A49-A3CD-CFA0-C43A-88F829127E5D}"/>
              </a:ext>
            </a:extLst>
          </p:cNvPr>
          <p:cNvSpPr>
            <a:spLocks noGrp="1"/>
          </p:cNvSpPr>
          <p:nvPr>
            <p:ph idx="1"/>
          </p:nvPr>
        </p:nvSpPr>
        <p:spPr>
          <a:xfrm>
            <a:off x="5835721" y="1825624"/>
            <a:ext cx="6209135" cy="5032375"/>
          </a:xfrm>
        </p:spPr>
        <p:txBody>
          <a:bodyPr>
            <a:normAutofit/>
          </a:bodyPr>
          <a:lstStyle/>
          <a:p>
            <a:r>
              <a:rPr lang="pt-BR" dirty="0"/>
              <a:t>Usar </a:t>
            </a:r>
            <a:r>
              <a:rPr lang="pt-BR" b="1" i="1" dirty="0"/>
              <a:t>filtros de convolução</a:t>
            </a:r>
            <a:r>
              <a:rPr lang="pt-BR" dirty="0"/>
              <a:t> pode nos ajudar a resolver esse problema.</a:t>
            </a:r>
          </a:p>
          <a:p>
            <a:r>
              <a:rPr lang="pt-BR" dirty="0"/>
              <a:t>Os </a:t>
            </a:r>
            <a:r>
              <a:rPr lang="pt-BR" b="1" i="1" dirty="0"/>
              <a:t>filtros</a:t>
            </a:r>
            <a:r>
              <a:rPr lang="pt-BR" dirty="0"/>
              <a:t> podem ser </a:t>
            </a:r>
            <a:r>
              <a:rPr lang="pt-BR" b="1" i="1" dirty="0">
                <a:solidFill>
                  <a:srgbClr val="00B050"/>
                </a:solidFill>
              </a:rPr>
              <a:t>treinados para detectar características locais </a:t>
            </a:r>
            <a:r>
              <a:rPr lang="pt-BR" dirty="0"/>
              <a:t>que </a:t>
            </a:r>
            <a:r>
              <a:rPr lang="pt-BR" b="1" i="1" dirty="0">
                <a:solidFill>
                  <a:srgbClr val="7030A0"/>
                </a:solidFill>
              </a:rPr>
              <a:t>diferenciam pessoas de cavalos</a:t>
            </a:r>
            <a:r>
              <a:rPr lang="pt-BR" dirty="0"/>
              <a:t>.</a:t>
            </a:r>
          </a:p>
          <a:p>
            <a:r>
              <a:rPr lang="pt-BR" dirty="0"/>
              <a:t>Essa ideia de usar </a:t>
            </a:r>
            <a:r>
              <a:rPr lang="pt-BR" b="1" i="1" dirty="0">
                <a:solidFill>
                  <a:srgbClr val="00B050"/>
                </a:solidFill>
              </a:rPr>
              <a:t>filtros</a:t>
            </a:r>
            <a:r>
              <a:rPr lang="pt-BR" dirty="0"/>
              <a:t> que </a:t>
            </a:r>
            <a:r>
              <a:rPr lang="pt-BR" b="1" i="1" dirty="0">
                <a:solidFill>
                  <a:srgbClr val="00B050"/>
                </a:solidFill>
              </a:rPr>
              <a:t>detectam características</a:t>
            </a:r>
            <a:r>
              <a:rPr lang="pt-BR" dirty="0"/>
              <a:t> que fazem um </a:t>
            </a:r>
            <a:r>
              <a:rPr lang="pt-BR" b="1" i="1" dirty="0">
                <a:solidFill>
                  <a:srgbClr val="00B050"/>
                </a:solidFill>
              </a:rPr>
              <a:t>objeto ser diferente de outro</a:t>
            </a:r>
            <a:r>
              <a:rPr lang="pt-BR" dirty="0"/>
              <a:t> é </a:t>
            </a:r>
            <a:r>
              <a:rPr lang="pt-BR" b="1" i="1" dirty="0">
                <a:solidFill>
                  <a:srgbClr val="00B050"/>
                </a:solidFill>
              </a:rPr>
              <a:t>baseada</a:t>
            </a:r>
            <a:r>
              <a:rPr lang="pt-BR" dirty="0"/>
              <a:t> em como os neurônios do </a:t>
            </a:r>
            <a:r>
              <a:rPr lang="pt-BR" b="1" i="1" dirty="0">
                <a:solidFill>
                  <a:srgbClr val="7030A0"/>
                </a:solidFill>
              </a:rPr>
              <a:t>córtex visual </a:t>
            </a:r>
            <a:r>
              <a:rPr lang="pt-BR" b="1" i="1" dirty="0">
                <a:solidFill>
                  <a:srgbClr val="00B050"/>
                </a:solidFill>
              </a:rPr>
              <a:t>funciona</a:t>
            </a:r>
            <a:r>
              <a:rPr lang="pt-BR" dirty="0"/>
              <a:t>.</a:t>
            </a:r>
          </a:p>
        </p:txBody>
      </p:sp>
      <p:grpSp>
        <p:nvGrpSpPr>
          <p:cNvPr id="4" name="Agrupar 3">
            <a:extLst>
              <a:ext uri="{FF2B5EF4-FFF2-40B4-BE49-F238E27FC236}">
                <a16:creationId xmlns:a16="http://schemas.microsoft.com/office/drawing/2014/main" id="{39E951EA-BFC3-5882-4D5B-881852D4C8FB}"/>
              </a:ext>
            </a:extLst>
          </p:cNvPr>
          <p:cNvGrpSpPr/>
          <p:nvPr/>
        </p:nvGrpSpPr>
        <p:grpSpPr>
          <a:xfrm>
            <a:off x="1407560" y="2002400"/>
            <a:ext cx="2686050" cy="3504074"/>
            <a:chOff x="1407560" y="2002400"/>
            <a:chExt cx="2686050" cy="3504074"/>
          </a:xfrm>
        </p:grpSpPr>
        <p:pic>
          <p:nvPicPr>
            <p:cNvPr id="6" name="Picture 8" descr="Cat Sounds:Amazon.com.br:Appstore for Android">
              <a:extLst>
                <a:ext uri="{FF2B5EF4-FFF2-40B4-BE49-F238E27FC236}">
                  <a16:creationId xmlns:a16="http://schemas.microsoft.com/office/drawing/2014/main" id="{209A79E4-B049-5B83-6382-73CA34EA1D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779" t="7842" r="18218" b="8662"/>
            <a:stretch/>
          </p:blipFill>
          <p:spPr bwMode="auto">
            <a:xfrm>
              <a:off x="1407560" y="2002400"/>
              <a:ext cx="2686050" cy="3504074"/>
            </a:xfrm>
            <a:prstGeom prst="rect">
              <a:avLst/>
            </a:prstGeom>
            <a:noFill/>
            <a:extLst>
              <a:ext uri="{909E8E84-426E-40DD-AFC4-6F175D3DCCD1}">
                <a14:hiddenFill xmlns:a14="http://schemas.microsoft.com/office/drawing/2010/main">
                  <a:solidFill>
                    <a:srgbClr val="FFFFFF"/>
                  </a:solidFill>
                </a14:hiddenFill>
              </a:ext>
            </a:extLst>
          </p:spPr>
        </p:pic>
        <p:sp>
          <p:nvSpPr>
            <p:cNvPr id="8" name="Retângulo 7">
              <a:extLst>
                <a:ext uri="{FF2B5EF4-FFF2-40B4-BE49-F238E27FC236}">
                  <a16:creationId xmlns:a16="http://schemas.microsoft.com/office/drawing/2014/main" id="{A7BC8EFD-91B8-76E7-F83F-C3DF9FE2C87F}"/>
                </a:ext>
              </a:extLst>
            </p:cNvPr>
            <p:cNvSpPr/>
            <p:nvPr/>
          </p:nvSpPr>
          <p:spPr>
            <a:xfrm>
              <a:off x="2498585" y="2002400"/>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20B6110E-B934-8D25-01CE-37B1381F987A}"/>
                </a:ext>
              </a:extLst>
            </p:cNvPr>
            <p:cNvSpPr/>
            <p:nvPr/>
          </p:nvSpPr>
          <p:spPr>
            <a:xfrm>
              <a:off x="2624585" y="29387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a:extLst>
                <a:ext uri="{FF2B5EF4-FFF2-40B4-BE49-F238E27FC236}">
                  <a16:creationId xmlns:a16="http://schemas.microsoft.com/office/drawing/2014/main" id="{551F55B2-7066-B27E-2615-BA7D9212E93B}"/>
                </a:ext>
              </a:extLst>
            </p:cNvPr>
            <p:cNvSpPr/>
            <p:nvPr/>
          </p:nvSpPr>
          <p:spPr>
            <a:xfrm>
              <a:off x="2810323" y="31907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F6CC3200-2382-E704-BA88-118134A502BF}"/>
                </a:ext>
              </a:extLst>
            </p:cNvPr>
            <p:cNvSpPr/>
            <p:nvPr/>
          </p:nvSpPr>
          <p:spPr>
            <a:xfrm>
              <a:off x="2750585" y="34427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a:extLst>
                <a:ext uri="{FF2B5EF4-FFF2-40B4-BE49-F238E27FC236}">
                  <a16:creationId xmlns:a16="http://schemas.microsoft.com/office/drawing/2014/main" id="{02932EA7-85EF-FD72-2E3E-38937C816927}"/>
                </a:ext>
              </a:extLst>
            </p:cNvPr>
            <p:cNvSpPr/>
            <p:nvPr/>
          </p:nvSpPr>
          <p:spPr>
            <a:xfrm>
              <a:off x="1414064" y="44500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E3B9AF6D-A606-5A75-FB0C-FF5195BEA0CF}"/>
                </a:ext>
              </a:extLst>
            </p:cNvPr>
            <p:cNvSpPr/>
            <p:nvPr/>
          </p:nvSpPr>
          <p:spPr>
            <a:xfrm>
              <a:off x="2300735" y="51993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EA44ED4C-F82C-8A71-4AFB-6848B749B3DD}"/>
                </a:ext>
              </a:extLst>
            </p:cNvPr>
            <p:cNvSpPr/>
            <p:nvPr/>
          </p:nvSpPr>
          <p:spPr>
            <a:xfrm>
              <a:off x="3113356" y="51993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C6D1F65B-4123-B0AC-CA52-101FAEB375CF}"/>
                </a:ext>
              </a:extLst>
            </p:cNvPr>
            <p:cNvSpPr/>
            <p:nvPr/>
          </p:nvSpPr>
          <p:spPr>
            <a:xfrm>
              <a:off x="3239356" y="4316468"/>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a:extLst>
                <a:ext uri="{FF2B5EF4-FFF2-40B4-BE49-F238E27FC236}">
                  <a16:creationId xmlns:a16="http://schemas.microsoft.com/office/drawing/2014/main" id="{CA86CB97-88B9-F31E-51E1-9E1DEF10DB79}"/>
                </a:ext>
              </a:extLst>
            </p:cNvPr>
            <p:cNvSpPr/>
            <p:nvPr/>
          </p:nvSpPr>
          <p:spPr>
            <a:xfrm>
              <a:off x="3596135" y="2726850"/>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52129713"/>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15185</TotalTime>
  <Words>5874</Words>
  <Application>Microsoft Office PowerPoint</Application>
  <PresentationFormat>Widescreen</PresentationFormat>
  <Paragraphs>1216</Paragraphs>
  <Slides>65</Slides>
  <Notes>32</Notes>
  <HiddenSlides>0</HiddenSlides>
  <MMClips>0</MMClips>
  <ScaleCrop>false</ScaleCrop>
  <HeadingPairs>
    <vt:vector size="6" baseType="variant">
      <vt:variant>
        <vt:lpstr>Fontes usadas</vt:lpstr>
      </vt:variant>
      <vt:variant>
        <vt:i4>11</vt:i4>
      </vt:variant>
      <vt:variant>
        <vt:lpstr>Tema</vt:lpstr>
      </vt:variant>
      <vt:variant>
        <vt:i4>1</vt:i4>
      </vt:variant>
      <vt:variant>
        <vt:lpstr>Títulos de slides</vt:lpstr>
      </vt:variant>
      <vt:variant>
        <vt:i4>65</vt:i4>
      </vt:variant>
    </vt:vector>
  </HeadingPairs>
  <TitlesOfParts>
    <vt:vector size="77" baseType="lpstr">
      <vt:lpstr>-apple-system</vt:lpstr>
      <vt:lpstr>Arial</vt:lpstr>
      <vt:lpstr>BlinkMacSystemFont</vt:lpstr>
      <vt:lpstr>Calibri</vt:lpstr>
      <vt:lpstr>Calibri Light</vt:lpstr>
      <vt:lpstr>Cambria Math</vt:lpstr>
      <vt:lpstr>Google Sans</vt:lpstr>
      <vt:lpstr>Roboto</vt:lpstr>
      <vt:lpstr>Söhne</vt:lpstr>
      <vt:lpstr>Trebuchet MS</vt:lpstr>
      <vt:lpstr>Wingdings</vt:lpstr>
      <vt:lpstr>Tema do Office</vt:lpstr>
      <vt:lpstr>TP557 - Tópicos avançados em IoT e Machine Learning: Introduzindo Convoluções</vt:lpstr>
      <vt:lpstr>O que vamos ver?</vt:lpstr>
      <vt:lpstr>Dados tabulares </vt:lpstr>
      <vt:lpstr>Padrões globais</vt:lpstr>
      <vt:lpstr>Localidade de referência</vt:lpstr>
      <vt:lpstr>Estrutura espacial</vt:lpstr>
      <vt:lpstr>Imagens simples e “comportadas”</vt:lpstr>
      <vt:lpstr>Imagens complexas</vt:lpstr>
      <vt:lpstr>Imagens complexas</vt:lpstr>
      <vt:lpstr>Neurônios biológicos</vt:lpstr>
      <vt:lpstr>Neurônios biológicos</vt:lpstr>
      <vt:lpstr>Diferença entre camadas densas e convolucionais</vt:lpstr>
      <vt:lpstr>Diferença entre camadas densas e convolucionais</vt:lpstr>
      <vt:lpstr>Diferença entre camadas densas e convolucionais</vt:lpstr>
      <vt:lpstr>Cores básicas e canais</vt:lpstr>
      <vt:lpstr>Filtros de convolução ou kernels</vt:lpstr>
      <vt:lpstr>Filtros de convolução ou kernels</vt:lpstr>
      <vt:lpstr>Operação de convolução com 1 canal</vt:lpstr>
      <vt:lpstr>Operação de convolução com 1 canal</vt:lpstr>
      <vt:lpstr>Operação de convolução com 1 canal</vt:lpstr>
      <vt:lpstr>Operação de convolução com 1 canal</vt:lpstr>
      <vt:lpstr>Operação de convolução com 1 canal</vt:lpstr>
      <vt:lpstr>Mapa de características</vt:lpstr>
      <vt:lpstr>Stride</vt:lpstr>
      <vt:lpstr>Convolução ou correlação cruzada?</vt:lpstr>
      <vt:lpstr>Operação de convolução com 3 canais</vt:lpstr>
      <vt:lpstr>Operação de convolução com 3 canais</vt:lpstr>
      <vt:lpstr>Operação de convolução com 3 canais</vt:lpstr>
      <vt:lpstr>Operação de convolução com 3 canais</vt:lpstr>
      <vt:lpstr>Kernels diferentes para características diferentes</vt:lpstr>
      <vt:lpstr>Kernels diferentes para características diferentes</vt:lpstr>
      <vt:lpstr>Filtros aprendem a detectar estruturas</vt:lpstr>
      <vt:lpstr>Aplicando kernels a imagens</vt:lpstr>
      <vt:lpstr>Aplicando kernels a imagens</vt:lpstr>
      <vt:lpstr>Camada de Pooling (ou subamostragem)</vt:lpstr>
      <vt:lpstr>Camada de Pooling (ou subamostragem)</vt:lpstr>
      <vt:lpstr>Camada de Pooling (ou subamostragem)</vt:lpstr>
      <vt:lpstr>Padding ou preenchimento</vt:lpstr>
      <vt:lpstr>Padding ou preenchimento</vt:lpstr>
      <vt:lpstr>Padding ou preenchimento</vt:lpstr>
      <vt:lpstr>Camadas densas</vt:lpstr>
      <vt:lpstr>Os filtros são aprendidos!</vt:lpstr>
      <vt:lpstr>Explorando CNNs</vt:lpstr>
      <vt:lpstr>Atividades</vt:lpstr>
      <vt:lpstr>Apresentação do PowerPoint</vt:lpstr>
      <vt:lpstr>Apresentação do PowerPoint</vt:lpstr>
      <vt:lpstr>Apresentação do PowerPoint</vt:lpstr>
      <vt:lpstr>Exemplo de classificação de imagens</vt:lpstr>
      <vt:lpstr>Exemplo de classificação de imagens</vt:lpstr>
      <vt:lpstr>Exemplo de classificação de imagens</vt:lpstr>
      <vt:lpstr>Exemplo de classificação de imagens</vt:lpstr>
      <vt:lpstr>Exemplo de classificação de imagens</vt:lpstr>
      <vt:lpstr>Exemplo de classificação de imagens</vt:lpstr>
      <vt:lpstr>Observação</vt:lpstr>
      <vt:lpstr>Características imperceptíveis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2537</cp:revision>
  <dcterms:created xsi:type="dcterms:W3CDTF">2020-01-20T13:50:05Z</dcterms:created>
  <dcterms:modified xsi:type="dcterms:W3CDTF">2023-10-05T11:45:08Z</dcterms:modified>
</cp:coreProperties>
</file>